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</p:sldMasterIdLst>
  <p:notesMasterIdLst>
    <p:notesMasterId r:id="rId9"/>
  </p:notesMasterIdLst>
  <p:handoutMasterIdLst>
    <p:handoutMasterId r:id="rId10"/>
  </p:handoutMasterIdLst>
  <p:sldIdLst>
    <p:sldId id="393" r:id="rId5"/>
    <p:sldId id="273" r:id="rId6"/>
    <p:sldId id="274" r:id="rId7"/>
    <p:sldId id="289" r:id="rId8"/>
  </p:sldIdLst>
  <p:sldSz cx="13442950" cy="7561263"/>
  <p:notesSz cx="6797675" cy="9928225"/>
  <p:defaultTextStyle>
    <a:defPPr>
      <a:defRPr lang="de-DE"/>
    </a:defPPr>
    <a:lvl1pPr marL="0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4017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8035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2052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16069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05">
          <p15:clr>
            <a:srgbClr val="A4A3A4"/>
          </p15:clr>
        </p15:guide>
        <p15:guide id="2" orient="horz" pos="1202">
          <p15:clr>
            <a:srgbClr val="A4A3A4"/>
          </p15:clr>
        </p15:guide>
        <p15:guide id="3" pos="7046">
          <p15:clr>
            <a:srgbClr val="A4A3A4"/>
          </p15:clr>
        </p15:guide>
        <p15:guide id="4" pos="8180">
          <p15:clr>
            <a:srgbClr val="A4A3A4"/>
          </p15:clr>
        </p15:guide>
        <p15:guide id="5" pos="2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3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20" y="240"/>
      </p:cViewPr>
      <p:guideLst>
        <p:guide orient="horz" pos="4105"/>
        <p:guide orient="horz" pos="1202"/>
        <p:guide pos="7046"/>
        <p:guide pos="8180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42FFA-0AC2-475D-B714-BBF5FC816A20}" type="datetimeFigureOut">
              <a:rPr lang="de-CH" smtClean="0"/>
              <a:t>03.05.2022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C1EA0-1F36-40B2-A630-EB1148C7858F}" type="slidenum">
              <a:rPr lang="de-CH" smtClean="0"/>
              <a:t>‹N›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2920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FF75A-C89E-45BA-9C12-0B7DFF4EBBAD}" type="datetimeFigureOut">
              <a:rPr lang="de-CH" smtClean="0"/>
              <a:t>03.05.2022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B8BD2-307B-493B-8A3B-6048ACB099E2}" type="slidenum">
              <a:rPr lang="de-CH" smtClean="0"/>
              <a:t>‹N›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43718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4017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08035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12052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16069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/>
              <a:t>AR</a:t>
            </a:r>
          </a:p>
          <a:p>
            <a:r>
              <a:rPr lang="it-CH"/>
              <a:t>Handle and </a:t>
            </a:r>
            <a:r>
              <a:rPr lang="it-CH" err="1"/>
              <a:t>directly</a:t>
            </a:r>
            <a:r>
              <a:rPr lang="it-CH"/>
              <a:t> </a:t>
            </a:r>
            <a:r>
              <a:rPr lang="it-CH" err="1"/>
              <a:t>manipulate</a:t>
            </a:r>
            <a:r>
              <a:rPr lang="it-CH"/>
              <a:t> </a:t>
            </a:r>
            <a:r>
              <a:rPr lang="it-CH" err="1"/>
              <a:t>things</a:t>
            </a:r>
            <a:r>
              <a:rPr lang="it-CH"/>
              <a:t> with the support of visual </a:t>
            </a:r>
            <a:r>
              <a:rPr lang="it-CH" err="1"/>
              <a:t>hints</a:t>
            </a:r>
            <a:endParaRPr lang="it-CH"/>
          </a:p>
          <a:p>
            <a:endParaRPr lang="it-CH"/>
          </a:p>
          <a:p>
            <a:r>
              <a:rPr lang="it-CH"/>
              <a:t>AR/ VR</a:t>
            </a:r>
          </a:p>
          <a:p>
            <a:endParaRPr lang="it-CH"/>
          </a:p>
          <a:p>
            <a:r>
              <a:rPr lang="it-CH"/>
              <a:t>Seeing </a:t>
            </a:r>
            <a:r>
              <a:rPr lang="it-CH" err="1"/>
              <a:t>invisible</a:t>
            </a:r>
            <a:r>
              <a:rPr lang="it-CH"/>
              <a:t> </a:t>
            </a:r>
            <a:r>
              <a:rPr lang="it-CH" err="1"/>
              <a:t>things</a:t>
            </a:r>
            <a:r>
              <a:rPr lang="it-CH"/>
              <a:t>. For </a:t>
            </a:r>
            <a:r>
              <a:rPr lang="it-CH" err="1"/>
              <a:t>instance</a:t>
            </a:r>
            <a:r>
              <a:rPr lang="it-CH"/>
              <a:t> in the case of seeing the </a:t>
            </a:r>
            <a:r>
              <a:rPr lang="it-CH" err="1"/>
              <a:t>electricity</a:t>
            </a:r>
            <a:r>
              <a:rPr lang="it-CH"/>
              <a:t> / </a:t>
            </a:r>
            <a:r>
              <a:rPr lang="it-CH" err="1"/>
              <a:t>waters</a:t>
            </a:r>
            <a:r>
              <a:rPr lang="it-CH"/>
              <a:t> </a:t>
            </a:r>
            <a:r>
              <a:rPr lang="it-CH" err="1"/>
              <a:t>within</a:t>
            </a:r>
            <a:r>
              <a:rPr lang="it-CH"/>
              <a:t> </a:t>
            </a:r>
            <a:r>
              <a:rPr lang="it-CH" err="1"/>
              <a:t>pipes</a:t>
            </a:r>
            <a:r>
              <a:rPr lang="it-CH"/>
              <a:t> or in the case of VR seeing </a:t>
            </a:r>
            <a:r>
              <a:rPr lang="it-CH" err="1"/>
              <a:t>infinitely</a:t>
            </a:r>
            <a:r>
              <a:rPr lang="it-CH"/>
              <a:t> big </a:t>
            </a:r>
            <a:r>
              <a:rPr lang="it-CH" err="1"/>
              <a:t>things</a:t>
            </a:r>
            <a:r>
              <a:rPr lang="it-CH"/>
              <a:t> like – </a:t>
            </a:r>
            <a:r>
              <a:rPr lang="it-CH" err="1"/>
              <a:t>universe</a:t>
            </a:r>
            <a:r>
              <a:rPr lang="it-CH"/>
              <a:t>, solar system – or small – </a:t>
            </a:r>
            <a:r>
              <a:rPr lang="it-CH" err="1"/>
              <a:t>atoms</a:t>
            </a:r>
            <a:r>
              <a:rPr lang="it-CH"/>
              <a:t>, </a:t>
            </a:r>
            <a:r>
              <a:rPr lang="it-CH" err="1"/>
              <a:t>molecules</a:t>
            </a:r>
            <a:endParaRPr lang="it-CH"/>
          </a:p>
          <a:p>
            <a:endParaRPr lang="it-CH"/>
          </a:p>
          <a:p>
            <a:r>
              <a:rPr lang="it-CH"/>
              <a:t>VR</a:t>
            </a:r>
          </a:p>
          <a:p>
            <a:endParaRPr lang="it-CH"/>
          </a:p>
          <a:p>
            <a:r>
              <a:rPr lang="it-CH" err="1"/>
              <a:t>Manipulating</a:t>
            </a:r>
            <a:r>
              <a:rPr lang="it-CH"/>
              <a:t> </a:t>
            </a:r>
            <a:r>
              <a:rPr lang="it-CH" err="1"/>
              <a:t>space</a:t>
            </a:r>
            <a:r>
              <a:rPr lang="it-CH"/>
              <a:t> and time </a:t>
            </a:r>
            <a:r>
              <a:rPr lang="it-CH" err="1"/>
              <a:t>means</a:t>
            </a:r>
            <a:r>
              <a:rPr lang="it-CH"/>
              <a:t> </a:t>
            </a:r>
            <a:r>
              <a:rPr lang="it-CH" err="1"/>
              <a:t>that</a:t>
            </a:r>
            <a:r>
              <a:rPr lang="it-CH"/>
              <a:t> user can play with </a:t>
            </a:r>
            <a:r>
              <a:rPr lang="it-CH" err="1"/>
              <a:t>this</a:t>
            </a:r>
            <a:r>
              <a:rPr lang="it-CH"/>
              <a:t> </a:t>
            </a:r>
            <a:r>
              <a:rPr lang="it-CH" err="1"/>
              <a:t>condition</a:t>
            </a:r>
            <a:r>
              <a:rPr lang="it-CH"/>
              <a:t> in </a:t>
            </a:r>
            <a:r>
              <a:rPr lang="it-CH" err="1"/>
              <a:t>his</a:t>
            </a:r>
            <a:r>
              <a:rPr lang="it-CH"/>
              <a:t> </a:t>
            </a:r>
            <a:r>
              <a:rPr lang="it-CH" err="1"/>
              <a:t>experience</a:t>
            </a:r>
            <a:r>
              <a:rPr lang="it-CH"/>
              <a:t>. </a:t>
            </a:r>
            <a:r>
              <a:rPr lang="it-CH" err="1"/>
              <a:t>It</a:t>
            </a:r>
            <a:r>
              <a:rPr lang="it-CH"/>
              <a:t> </a:t>
            </a:r>
            <a:r>
              <a:rPr lang="it-CH" err="1"/>
              <a:t>also</a:t>
            </a:r>
            <a:r>
              <a:rPr lang="it-CH"/>
              <a:t> </a:t>
            </a:r>
            <a:r>
              <a:rPr lang="it-CH" err="1"/>
              <a:t>means</a:t>
            </a:r>
            <a:r>
              <a:rPr lang="it-CH"/>
              <a:t> </a:t>
            </a:r>
            <a:r>
              <a:rPr lang="it-CH" err="1"/>
              <a:t>that</a:t>
            </a:r>
            <a:r>
              <a:rPr lang="it-CH"/>
              <a:t> the software can create </a:t>
            </a:r>
            <a:r>
              <a:rPr lang="it-CH" err="1"/>
              <a:t>space</a:t>
            </a:r>
            <a:r>
              <a:rPr lang="it-CH"/>
              <a:t> and time </a:t>
            </a:r>
            <a:r>
              <a:rPr lang="it-CH" err="1"/>
              <a:t>conditions</a:t>
            </a:r>
            <a:r>
              <a:rPr lang="it-CH"/>
              <a:t> </a:t>
            </a:r>
            <a:r>
              <a:rPr lang="it-CH" err="1"/>
              <a:t>difficult</a:t>
            </a:r>
            <a:r>
              <a:rPr lang="it-CH"/>
              <a:t> or </a:t>
            </a:r>
            <a:r>
              <a:rPr lang="it-CH" err="1"/>
              <a:t>impossible</a:t>
            </a:r>
            <a:r>
              <a:rPr lang="it-CH"/>
              <a:t> to access in the reality </a:t>
            </a:r>
            <a:r>
              <a:rPr lang="it-CH" err="1"/>
              <a:t>such</a:t>
            </a:r>
            <a:r>
              <a:rPr lang="it-CH"/>
              <a:t> </a:t>
            </a:r>
            <a:r>
              <a:rPr lang="it-CH" err="1"/>
              <a:t>as</a:t>
            </a:r>
            <a:r>
              <a:rPr lang="it-CH"/>
              <a:t> 1) </a:t>
            </a:r>
            <a:r>
              <a:rPr lang="it-CH" b="1" err="1"/>
              <a:t>dangerous</a:t>
            </a:r>
            <a:r>
              <a:rPr lang="it-CH" b="1"/>
              <a:t> situations </a:t>
            </a:r>
            <a:r>
              <a:rPr lang="it-CH" b="0"/>
              <a:t>(e.g. </a:t>
            </a:r>
            <a:r>
              <a:rPr lang="it-CH" b="0" err="1"/>
              <a:t>safety</a:t>
            </a:r>
            <a:r>
              <a:rPr lang="it-CH" b="0"/>
              <a:t> procedure)</a:t>
            </a:r>
            <a:r>
              <a:rPr lang="it-CH"/>
              <a:t>, 2) situations in </a:t>
            </a:r>
            <a:r>
              <a:rPr lang="it-CH" err="1"/>
              <a:t>which</a:t>
            </a:r>
            <a:r>
              <a:rPr lang="it-CH"/>
              <a:t> </a:t>
            </a:r>
            <a:r>
              <a:rPr lang="it-CH" err="1"/>
              <a:t>it</a:t>
            </a:r>
            <a:r>
              <a:rPr lang="it-CH"/>
              <a:t> </a:t>
            </a:r>
            <a:r>
              <a:rPr lang="it-CH" err="1"/>
              <a:t>would</a:t>
            </a:r>
            <a:r>
              <a:rPr lang="it-CH"/>
              <a:t> be </a:t>
            </a:r>
            <a:r>
              <a:rPr lang="it-CH" err="1"/>
              <a:t>too</a:t>
            </a:r>
            <a:r>
              <a:rPr lang="it-CH"/>
              <a:t> </a:t>
            </a:r>
            <a:r>
              <a:rPr lang="it-CH" err="1"/>
              <a:t>expensive</a:t>
            </a:r>
            <a:r>
              <a:rPr lang="it-CH"/>
              <a:t> to use </a:t>
            </a:r>
            <a:r>
              <a:rPr lang="it-CH" err="1"/>
              <a:t>real</a:t>
            </a:r>
            <a:r>
              <a:rPr lang="it-CH"/>
              <a:t> </a:t>
            </a:r>
            <a:r>
              <a:rPr lang="it-CH" err="1"/>
              <a:t>materials</a:t>
            </a:r>
            <a:r>
              <a:rPr lang="it-CH"/>
              <a:t> 3) </a:t>
            </a:r>
            <a:r>
              <a:rPr lang="it-CH" b="1" err="1"/>
              <a:t>past</a:t>
            </a:r>
            <a:r>
              <a:rPr lang="it-CH" b="1"/>
              <a:t> situations</a:t>
            </a:r>
            <a:r>
              <a:rPr lang="it-CH"/>
              <a:t> (e.g. </a:t>
            </a:r>
            <a:r>
              <a:rPr lang="it-CH" err="1"/>
              <a:t>ancient</a:t>
            </a:r>
            <a:r>
              <a:rPr lang="it-CH"/>
              <a:t> </a:t>
            </a:r>
            <a:r>
              <a:rPr lang="it-CH" err="1"/>
              <a:t>Greece</a:t>
            </a:r>
            <a:r>
              <a:rPr lang="it-CH"/>
              <a:t>); </a:t>
            </a:r>
          </a:p>
          <a:p>
            <a:endParaRPr lang="it-CH"/>
          </a:p>
          <a:p>
            <a:r>
              <a:rPr lang="it-CH" b="1"/>
              <a:t>360 degree video</a:t>
            </a:r>
          </a:p>
          <a:p>
            <a:endParaRPr lang="it-CH"/>
          </a:p>
          <a:p>
            <a:r>
              <a:rPr lang="it-CH"/>
              <a:t>The </a:t>
            </a:r>
            <a:r>
              <a:rPr lang="it-CH" err="1"/>
              <a:t>unique</a:t>
            </a:r>
            <a:r>
              <a:rPr lang="it-CH"/>
              <a:t> </a:t>
            </a:r>
            <a:r>
              <a:rPr lang="it-CH" err="1"/>
              <a:t>advantage</a:t>
            </a:r>
            <a:r>
              <a:rPr lang="it-CH"/>
              <a:t> of 360 degree video </a:t>
            </a:r>
            <a:r>
              <a:rPr lang="it-CH" err="1"/>
              <a:t>is</a:t>
            </a:r>
            <a:r>
              <a:rPr lang="it-CH"/>
              <a:t> </a:t>
            </a:r>
            <a:r>
              <a:rPr lang="it-CH" err="1"/>
              <a:t>that</a:t>
            </a:r>
            <a:r>
              <a:rPr lang="it-CH"/>
              <a:t> </a:t>
            </a:r>
            <a:r>
              <a:rPr lang="it-CH" err="1"/>
              <a:t>it</a:t>
            </a:r>
            <a:r>
              <a:rPr lang="it-CH"/>
              <a:t> </a:t>
            </a:r>
            <a:r>
              <a:rPr lang="it-CH" err="1"/>
              <a:t>allows</a:t>
            </a:r>
            <a:r>
              <a:rPr lang="it-CH"/>
              <a:t> to create immersive </a:t>
            </a:r>
            <a:r>
              <a:rPr lang="it-CH" err="1"/>
              <a:t>experience</a:t>
            </a:r>
            <a:r>
              <a:rPr lang="it-CH"/>
              <a:t> </a:t>
            </a:r>
            <a:r>
              <a:rPr lang="it-CH" err="1"/>
              <a:t>without</a:t>
            </a:r>
            <a:r>
              <a:rPr lang="it-CH"/>
              <a:t> the </a:t>
            </a:r>
            <a:r>
              <a:rPr lang="it-CH" err="1"/>
              <a:t>need</a:t>
            </a:r>
            <a:r>
              <a:rPr lang="it-CH"/>
              <a:t> of programming skills and with </a:t>
            </a:r>
            <a:r>
              <a:rPr lang="it-CH" err="1"/>
              <a:t>relatively</a:t>
            </a:r>
            <a:r>
              <a:rPr lang="it-CH"/>
              <a:t> low costs.</a:t>
            </a:r>
          </a:p>
          <a:p>
            <a:endParaRPr lang="it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B8BD2-307B-493B-8A3B-6048ACB099E2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845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CC3D9372-64AD-4BE2-80E7-4C5D43E5C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08035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 a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recent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meta-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analyisis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on VR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was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found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VR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least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effective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traditional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methods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but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further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includes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positive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effects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related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to </a:t>
            </a:r>
            <a:r>
              <a:rPr lang="it-CH" sz="1800" b="1" i="1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motivation</a:t>
            </a:r>
            <a:r>
              <a:rPr lang="it-CH" sz="1800" b="1" i="1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engagement, and </a:t>
            </a:r>
            <a:r>
              <a:rPr lang="it-CH" sz="1800" b="1" i="1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raise</a:t>
            </a:r>
            <a:r>
              <a:rPr lang="it-CH" sz="1800" b="1" i="1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of </a:t>
            </a:r>
            <a:r>
              <a:rPr lang="it-CH" sz="1800" b="1" i="1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interest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en-US" sz="18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endParaRPr lang="it-CH" sz="18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it-CH" sz="18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it-CH" sz="13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For VR, immersive </a:t>
            </a:r>
            <a:r>
              <a:rPr lang="it-CH" sz="1300" b="0" i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technologies</a:t>
            </a:r>
            <a:r>
              <a:rPr lang="it-CH" sz="13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CH" sz="1300" b="0" i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bring</a:t>
            </a:r>
            <a:r>
              <a:rPr lang="it-CH" sz="13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 to </a:t>
            </a:r>
            <a:r>
              <a:rPr lang="it-CH" sz="1300" b="0" i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higher</a:t>
            </a:r>
            <a:r>
              <a:rPr lang="it-CH" sz="13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 learning </a:t>
            </a:r>
            <a:r>
              <a:rPr lang="it-CH" sz="1300" b="0" i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outcomes</a:t>
            </a:r>
            <a:r>
              <a:rPr lang="it-CH" sz="13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it-CH" sz="1300" b="0" i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procedural</a:t>
            </a:r>
            <a:r>
              <a:rPr lang="it-CH" sz="13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 and </a:t>
            </a:r>
            <a:r>
              <a:rPr lang="it-CH" sz="1300" b="0" i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theoretical</a:t>
            </a:r>
            <a:r>
              <a:rPr lang="it-CH" sz="13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) </a:t>
            </a:r>
            <a:r>
              <a:rPr lang="it-CH" sz="1300" b="0" i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than</a:t>
            </a:r>
            <a:r>
              <a:rPr lang="it-CH" sz="13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 non immersive </a:t>
            </a:r>
            <a:r>
              <a:rPr lang="it-CH" sz="1300" b="0" i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technologies</a:t>
            </a:r>
            <a:r>
              <a:rPr lang="it-CH" sz="13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 (desktop).</a:t>
            </a:r>
          </a:p>
          <a:p>
            <a:pPr algn="l" rtl="0" fontAlgn="base"/>
            <a:r>
              <a:rPr lang="it-CH" sz="18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it-CH" b="0" i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XR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had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evidence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for skill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development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and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less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for knowledge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development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For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procedural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knowledge,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maintain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the learning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effect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over time! </a:t>
            </a:r>
          </a:p>
          <a:p>
            <a:pPr algn="l" rtl="0" fontAlgn="base"/>
            <a:endParaRPr lang="it-CH" sz="18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Simulation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approaches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produce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better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results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than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representation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approaches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or game-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based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it-CH" sz="18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approaches</a:t>
            </a:r>
            <a:r>
              <a:rPr lang="it-CH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en-US" sz="18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it-CH" sz="1800" b="0" i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it-CH" b="0" i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endParaRPr lang="it-C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B8BD2-307B-493B-8A3B-6048ACB099E2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17943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enza immag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9243"/>
            <a:ext cx="13442950" cy="59434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06464" y="4490551"/>
            <a:ext cx="10033190" cy="1501120"/>
          </a:xfrm>
        </p:spPr>
        <p:txBody>
          <a:bodyPr/>
          <a:lstStyle>
            <a:lvl1pPr>
              <a:defRPr sz="5400" b="0" cap="all" baseline="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</a:lstStyle>
          <a:p>
            <a:r>
              <a:rPr lang="it-CH" noProof="0"/>
              <a:t>Inserire titolo </a:t>
            </a:r>
            <a:br>
              <a:rPr lang="it-CH" noProof="0"/>
            </a:br>
            <a:r>
              <a:rPr lang="it-CH" noProof="0"/>
              <a:t>(su 2 righe)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1970" y="6550775"/>
            <a:ext cx="5580000" cy="326199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de-CH" sz="2400" b="1" kern="1200" baseline="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50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0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2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CH" noProof="0"/>
              <a:t>Nome del referente</a:t>
            </a:r>
          </a:p>
        </p:txBody>
      </p:sp>
      <p:sp>
        <p:nvSpPr>
          <p:cNvPr id="12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140334" y="6948488"/>
            <a:ext cx="5580000" cy="36053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 marL="355600" indent="0">
              <a:buNone/>
              <a:defRPr sz="1200"/>
            </a:lvl2pPr>
            <a:lvl3pPr marL="720725" indent="0">
              <a:buNone/>
              <a:defRPr sz="1200"/>
            </a:lvl3pPr>
            <a:lvl4pPr marL="1076325" indent="0">
              <a:buNone/>
              <a:defRPr sz="1200"/>
            </a:lvl4pPr>
            <a:lvl5pPr marL="1431925" indent="0">
              <a:buNone/>
              <a:defRPr sz="1200"/>
            </a:lvl5pPr>
          </a:lstStyle>
          <a:p>
            <a:pPr lvl="0"/>
            <a:r>
              <a:rPr lang="it-CH" noProof="0"/>
              <a:t>Mese Anno</a:t>
            </a:r>
          </a:p>
        </p:txBody>
      </p:sp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E737C594-4A7E-4183-82E3-68DE7493EE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051" y="252238"/>
            <a:ext cx="2838044" cy="135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48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384771" y="6937047"/>
            <a:ext cx="910342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Source Sans Pro LightSource Sans Pro LightSource Sans Pro Light"/>
              </a:defRPr>
            </a:lvl1pPr>
          </a:lstStyle>
          <a:p>
            <a:fld id="{2FDF27A4-51B7-4EA9-9206-AEAD5C5DD571}" type="datetime1">
              <a:rPr lang="it-CH" smtClean="0"/>
              <a:pPr/>
              <a:t>03.05.2022</a:t>
            </a:fld>
            <a:endParaRPr lang="it-CH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84771" y="6740843"/>
            <a:ext cx="10726369" cy="196204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 b="1">
                <a:solidFill>
                  <a:schemeClr val="tx1"/>
                </a:solidFill>
                <a:latin typeface="Source Sans Pro LightSource Sans Pro LightSource Sans Pro LightSource Sans Pro Light"/>
              </a:defRPr>
            </a:lvl1pPr>
          </a:lstStyle>
          <a:p>
            <a:r>
              <a:rPr lang="it-CH"/>
              <a:t>Titolo Prenome Nome o istituto - Tema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480389" y="6937047"/>
            <a:ext cx="432068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Source Sans Pro LightSource Sans Pro LightSource Sans Pro Light"/>
              </a:defRPr>
            </a:lvl1pPr>
          </a:lstStyle>
          <a:p>
            <a:fld id="{DDB4617A-E8F1-4760-BE2C-C2699903E2AD}" type="slidenum">
              <a:rPr lang="it-CH" smtClean="0"/>
              <a:pPr/>
              <a:t>‹N›</a:t>
            </a:fld>
            <a:endParaRPr lang="it-CH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243AF84-9A95-447B-AC1C-249782D3A4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750" y="6640425"/>
            <a:ext cx="1510745" cy="3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57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utilizzare! Necessario per il fogli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26366" y="149751"/>
            <a:ext cx="9318186" cy="1841728"/>
          </a:xfrm>
        </p:spPr>
        <p:txBody>
          <a:bodyPr/>
          <a:lstStyle>
            <a:lvl1pPr>
              <a:defRPr sz="4400"/>
            </a:lvl1pPr>
          </a:lstStyle>
          <a:p>
            <a:r>
              <a:rPr lang="it-CH" noProof="0"/>
              <a:t>Inserire titolo </a:t>
            </a:r>
            <a:br>
              <a:rPr lang="it-CH" noProof="0"/>
            </a:br>
            <a:r>
              <a:rPr lang="it-CH" noProof="0"/>
              <a:t>(su 2 righe)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1221080" y="-1187921"/>
            <a:ext cx="110450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CH" noProof="0" err="1"/>
              <a:t>Schalten</a:t>
            </a:r>
            <a:r>
              <a:rPr lang="it-CH" noProof="0"/>
              <a:t> </a:t>
            </a:r>
            <a:r>
              <a:rPr lang="it-CH" noProof="0" err="1"/>
              <a:t>Sie</a:t>
            </a:r>
            <a:r>
              <a:rPr lang="it-CH" noProof="0"/>
              <a:t> </a:t>
            </a:r>
            <a:r>
              <a:rPr lang="it-CH" noProof="0" err="1"/>
              <a:t>im</a:t>
            </a:r>
            <a:r>
              <a:rPr lang="it-CH" noProof="0"/>
              <a:t> </a:t>
            </a:r>
            <a:r>
              <a:rPr lang="it-CH" noProof="0" err="1"/>
              <a:t>Register</a:t>
            </a:r>
            <a:r>
              <a:rPr lang="it-CH" noProof="0"/>
              <a:t> </a:t>
            </a:r>
            <a:r>
              <a:rPr lang="it-CH" noProof="0" err="1"/>
              <a:t>Ansicht</a:t>
            </a:r>
            <a:r>
              <a:rPr lang="it-CH" noProof="0"/>
              <a:t> </a:t>
            </a:r>
            <a:r>
              <a:rPr lang="it-CH" noProof="0" err="1"/>
              <a:t>das</a:t>
            </a:r>
            <a:r>
              <a:rPr lang="it-CH" noProof="0"/>
              <a:t> </a:t>
            </a:r>
            <a:r>
              <a:rPr lang="it-CH" b="1" noProof="0" err="1"/>
              <a:t>Lineal</a:t>
            </a:r>
            <a:r>
              <a:rPr lang="it-CH" noProof="0"/>
              <a:t>, </a:t>
            </a:r>
            <a:r>
              <a:rPr lang="it-CH" noProof="0" err="1"/>
              <a:t>wie</a:t>
            </a:r>
            <a:r>
              <a:rPr lang="it-CH" noProof="0"/>
              <a:t> die </a:t>
            </a:r>
            <a:r>
              <a:rPr lang="it-CH" b="1" noProof="0" err="1"/>
              <a:t>Führungslinien</a:t>
            </a:r>
            <a:r>
              <a:rPr lang="it-CH" noProof="0"/>
              <a:t> </a:t>
            </a:r>
            <a:r>
              <a:rPr lang="it-CH" noProof="0" err="1"/>
              <a:t>ein</a:t>
            </a:r>
            <a:endParaRPr lang="it-CH" noProof="0"/>
          </a:p>
          <a:p>
            <a:r>
              <a:rPr lang="it-CH" noProof="0"/>
              <a:t>Die </a:t>
            </a:r>
            <a:r>
              <a:rPr lang="it-CH" noProof="0" err="1"/>
              <a:t>Fusszeile</a:t>
            </a:r>
            <a:r>
              <a:rPr lang="it-CH" baseline="0" noProof="0"/>
              <a:t> </a:t>
            </a:r>
            <a:r>
              <a:rPr lang="it-CH" baseline="0" noProof="0" err="1"/>
              <a:t>wird</a:t>
            </a:r>
            <a:r>
              <a:rPr lang="it-CH" baseline="0" noProof="0"/>
              <a:t> </a:t>
            </a:r>
            <a:r>
              <a:rPr lang="it-CH" baseline="0" noProof="0" err="1"/>
              <a:t>im</a:t>
            </a:r>
            <a:r>
              <a:rPr lang="it-CH" baseline="0" noProof="0"/>
              <a:t> </a:t>
            </a:r>
            <a:r>
              <a:rPr lang="it-CH" baseline="0" noProof="0" err="1"/>
              <a:t>Register</a:t>
            </a:r>
            <a:r>
              <a:rPr lang="it-CH" baseline="0" noProof="0"/>
              <a:t> </a:t>
            </a:r>
            <a:r>
              <a:rPr lang="it-CH" baseline="0" noProof="0" err="1"/>
              <a:t>Einfügen</a:t>
            </a:r>
            <a:r>
              <a:rPr lang="it-CH" baseline="0" noProof="0"/>
              <a:t> – </a:t>
            </a:r>
            <a:r>
              <a:rPr lang="it-CH" b="1" baseline="0" noProof="0" err="1"/>
              <a:t>Kopf</a:t>
            </a:r>
            <a:r>
              <a:rPr lang="it-CH" b="1" baseline="0" noProof="0"/>
              <a:t>- und </a:t>
            </a:r>
            <a:r>
              <a:rPr lang="it-CH" b="1" baseline="0" noProof="0" err="1"/>
              <a:t>Fusszeile</a:t>
            </a:r>
            <a:r>
              <a:rPr lang="it-CH" b="1" baseline="0" noProof="0"/>
              <a:t> </a:t>
            </a:r>
            <a:r>
              <a:rPr lang="it-CH" baseline="0" noProof="0" err="1"/>
              <a:t>eingegeben</a:t>
            </a:r>
            <a:endParaRPr lang="it-CH" baseline="0" noProof="0"/>
          </a:p>
          <a:p>
            <a:r>
              <a:rPr lang="it-CH" baseline="0" noProof="0" err="1"/>
              <a:t>Um</a:t>
            </a:r>
            <a:r>
              <a:rPr lang="it-CH" baseline="0" noProof="0"/>
              <a:t> </a:t>
            </a:r>
            <a:r>
              <a:rPr lang="it-CH" baseline="0" noProof="0" err="1"/>
              <a:t>eine</a:t>
            </a:r>
            <a:r>
              <a:rPr lang="it-CH" baseline="0" noProof="0"/>
              <a:t> </a:t>
            </a:r>
            <a:r>
              <a:rPr lang="it-CH" baseline="0" noProof="0" err="1"/>
              <a:t>neue</a:t>
            </a:r>
            <a:r>
              <a:rPr lang="it-CH" baseline="0" noProof="0"/>
              <a:t> </a:t>
            </a:r>
            <a:r>
              <a:rPr lang="it-CH" baseline="0" noProof="0" err="1"/>
              <a:t>Folie</a:t>
            </a:r>
            <a:r>
              <a:rPr lang="it-CH" baseline="0" noProof="0"/>
              <a:t> </a:t>
            </a:r>
            <a:r>
              <a:rPr lang="it-CH" baseline="0" noProof="0" err="1"/>
              <a:t>zu</a:t>
            </a:r>
            <a:r>
              <a:rPr lang="it-CH" baseline="0" noProof="0"/>
              <a:t> </a:t>
            </a:r>
            <a:r>
              <a:rPr lang="it-CH" baseline="0" noProof="0" err="1"/>
              <a:t>integrieren</a:t>
            </a:r>
            <a:r>
              <a:rPr lang="it-CH" baseline="0" noProof="0"/>
              <a:t>, </a:t>
            </a:r>
            <a:r>
              <a:rPr lang="it-CH" baseline="0" noProof="0" err="1"/>
              <a:t>verwenden</a:t>
            </a:r>
            <a:r>
              <a:rPr lang="it-CH" baseline="0" noProof="0"/>
              <a:t> </a:t>
            </a:r>
            <a:r>
              <a:rPr lang="it-CH" baseline="0" noProof="0" err="1"/>
              <a:t>Sie</a:t>
            </a:r>
            <a:r>
              <a:rPr lang="it-CH" baseline="0" noProof="0"/>
              <a:t> die </a:t>
            </a:r>
            <a:r>
              <a:rPr lang="it-CH" baseline="0" noProof="0" err="1"/>
              <a:t>Schaltfläche</a:t>
            </a:r>
            <a:r>
              <a:rPr lang="it-CH" baseline="0" noProof="0"/>
              <a:t> </a:t>
            </a:r>
            <a:r>
              <a:rPr lang="it-CH" b="1" baseline="0" noProof="0" err="1"/>
              <a:t>Neue</a:t>
            </a:r>
            <a:r>
              <a:rPr lang="it-CH" b="1" baseline="0" noProof="0"/>
              <a:t> </a:t>
            </a:r>
            <a:r>
              <a:rPr lang="it-CH" b="1" baseline="0" noProof="0" err="1"/>
              <a:t>Folie</a:t>
            </a:r>
            <a:r>
              <a:rPr lang="it-CH" b="1" baseline="0" noProof="0"/>
              <a:t> </a:t>
            </a:r>
            <a:r>
              <a:rPr lang="it-CH" baseline="0" noProof="0" err="1"/>
              <a:t>im</a:t>
            </a:r>
            <a:r>
              <a:rPr lang="it-CH" baseline="0" noProof="0"/>
              <a:t> </a:t>
            </a:r>
            <a:r>
              <a:rPr lang="it-CH" baseline="0" noProof="0" err="1"/>
              <a:t>Register</a:t>
            </a:r>
            <a:r>
              <a:rPr lang="it-CH" baseline="0" noProof="0"/>
              <a:t> Start</a:t>
            </a:r>
            <a:endParaRPr lang="it-CH" noProof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25590" y="6609263"/>
            <a:ext cx="5602107" cy="26771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400" b="1" baseline="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 marL="50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0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2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CH" noProof="0"/>
              <a:t>Nome del referente </a:t>
            </a:r>
          </a:p>
        </p:txBody>
      </p:sp>
      <p:sp>
        <p:nvSpPr>
          <p:cNvPr id="12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151647" y="6948489"/>
            <a:ext cx="5569828" cy="21651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Source Sans Pro Light" panose="020B0403030403020204" pitchFamily="34" charset="0"/>
              </a:defRPr>
            </a:lvl1pPr>
            <a:lvl2pPr marL="355600" indent="0">
              <a:buNone/>
              <a:defRPr sz="1200"/>
            </a:lvl2pPr>
            <a:lvl3pPr marL="720725" indent="0">
              <a:buNone/>
              <a:defRPr sz="1200"/>
            </a:lvl3pPr>
            <a:lvl4pPr marL="1076325" indent="0">
              <a:buNone/>
              <a:defRPr sz="1200"/>
            </a:lvl4pPr>
            <a:lvl5pPr marL="1431925" indent="0">
              <a:buNone/>
              <a:defRPr sz="1200"/>
            </a:lvl5pPr>
          </a:lstStyle>
          <a:p>
            <a:pPr lvl="0"/>
            <a:r>
              <a:rPr lang="it-CH" noProof="0"/>
              <a:t>Mese Anno</a:t>
            </a:r>
          </a:p>
        </p:txBody>
      </p:sp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B5961122-E424-4D9E-B25E-B9BE57042F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051" y="252238"/>
            <a:ext cx="2838044" cy="135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17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" userDrawn="1">
          <p15:clr>
            <a:srgbClr val="FBAE40"/>
          </p15:clr>
        </p15:guide>
        <p15:guide id="2" orient="horz" pos="1248" userDrawn="1">
          <p15:clr>
            <a:srgbClr val="FBAE40"/>
          </p15:clr>
        </p15:guide>
        <p15:guide id="3" pos="8157" userDrawn="1">
          <p15:clr>
            <a:srgbClr val="FBAE40"/>
          </p15:clr>
        </p15:guide>
        <p15:guide id="4" pos="28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26364" y="200551"/>
            <a:ext cx="12559386" cy="1621656"/>
          </a:xfrm>
        </p:spPr>
        <p:txBody>
          <a:bodyPr/>
          <a:lstStyle>
            <a:lvl1pPr>
              <a:defRPr b="0" baseline="0"/>
            </a:lvl1pPr>
          </a:lstStyle>
          <a:p>
            <a:r>
              <a:rPr lang="it-CH" noProof="0"/>
              <a:t>Adattare il titolo con un clic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26364" y="1856665"/>
            <a:ext cx="12559386" cy="46298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CH" noProof="0"/>
              <a:t>Inserire il testo con un clic</a:t>
            </a:r>
          </a:p>
          <a:p>
            <a:pPr lvl="1"/>
            <a:r>
              <a:rPr lang="it-CH" noProof="0" err="1"/>
              <a:t>Zweite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  <a:p>
            <a:pPr lvl="2"/>
            <a:r>
              <a:rPr lang="it-CH" noProof="0"/>
              <a:t>Dritte </a:t>
            </a:r>
            <a:r>
              <a:rPr lang="it-CH" noProof="0" err="1"/>
              <a:t>Ebene</a:t>
            </a:r>
            <a:endParaRPr lang="it-CH" noProof="0"/>
          </a:p>
          <a:p>
            <a:pPr lvl="3"/>
            <a:r>
              <a:rPr lang="it-CH" noProof="0" err="1"/>
              <a:t>Vierte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  <a:p>
            <a:pPr lvl="4"/>
            <a:r>
              <a:rPr lang="it-CH" noProof="0" err="1"/>
              <a:t>Fünfte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80406" y="6740842"/>
            <a:ext cx="10730734" cy="182803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 b="1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r>
              <a:rPr lang="it-CH"/>
              <a:t>Titolo Prenome Nome o istituto - Tema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75A8A6B-B857-4A1B-8E37-7618B79F55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750" y="6640425"/>
            <a:ext cx="1510745" cy="3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68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41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titolo gran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79799" y="246057"/>
            <a:ext cx="12482593" cy="6240468"/>
          </a:xfrm>
        </p:spPr>
        <p:txBody>
          <a:bodyPr>
            <a:normAutofit/>
          </a:bodyPr>
          <a:lstStyle>
            <a:lvl1pPr marL="0" indent="0">
              <a:lnSpc>
                <a:spcPts val="6500"/>
              </a:lnSpc>
              <a:buNone/>
              <a:defRPr sz="4400" b="0"/>
            </a:lvl1pPr>
            <a:lvl2pPr marL="355600" indent="0">
              <a:buNone/>
              <a:defRPr/>
            </a:lvl2pPr>
            <a:lvl3pPr marL="720725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it-CH" noProof="0"/>
              <a:t>Inserire il testo con un clic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1AA15C3-B8FC-49C4-8BAD-08E3699A14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750" y="6640425"/>
            <a:ext cx="1510745" cy="3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44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titolo medi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79799" y="246057"/>
            <a:ext cx="12482593" cy="6240468"/>
          </a:xfrm>
        </p:spPr>
        <p:txBody>
          <a:bodyPr>
            <a:normAutofit/>
          </a:bodyPr>
          <a:lstStyle>
            <a:lvl1pPr marL="0" indent="0">
              <a:lnSpc>
                <a:spcPts val="5600"/>
              </a:lnSpc>
              <a:buNone/>
              <a:defRPr sz="4400" b="0"/>
            </a:lvl1pPr>
            <a:lvl2pPr marL="355600" indent="0">
              <a:buNone/>
              <a:defRPr/>
            </a:lvl2pPr>
            <a:lvl3pPr marL="720725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it-CH" noProof="0"/>
              <a:t>Inserire il testo con un clic</a:t>
            </a:r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2"/>
          </p:nvPr>
        </p:nvSpPr>
        <p:spPr>
          <a:xfrm>
            <a:off x="384771" y="6937047"/>
            <a:ext cx="910342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fld id="{20FB1B88-1409-4990-AA10-42BC9FBBEB29}" type="datetime1">
              <a:rPr lang="it-CH" smtClean="0"/>
              <a:pPr/>
              <a:t>03.05.2022</a:t>
            </a:fld>
            <a:endParaRPr lang="it-CH"/>
          </a:p>
        </p:txBody>
      </p:sp>
      <p:sp>
        <p:nvSpPr>
          <p:cNvPr id="1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84771" y="6740843"/>
            <a:ext cx="10726369" cy="136132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 b="1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r>
              <a:rPr lang="it-CH"/>
              <a:t>Titolo Prenome Nome o istituto - Tema</a:t>
            </a:r>
          </a:p>
        </p:txBody>
      </p:sp>
      <p:sp>
        <p:nvSpPr>
          <p:cNvPr id="1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480389" y="6937047"/>
            <a:ext cx="432068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Source Sans Pro LightSource Sans Pro LightSource Sans Pro Light"/>
              </a:defRPr>
            </a:lvl1pPr>
          </a:lstStyle>
          <a:p>
            <a:fld id="{DDB4617A-E8F1-4760-BE2C-C2699903E2AD}" type="slidenum">
              <a:rPr lang="it-CH" smtClean="0"/>
              <a:pPr/>
              <a:t>‹N›</a:t>
            </a:fld>
            <a:endParaRPr lang="it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CCB33D0-2206-4210-BCE1-28151B30E8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750" y="6640425"/>
            <a:ext cx="1510745" cy="3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to con titolo piccol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79799" y="246057"/>
            <a:ext cx="12482593" cy="6240468"/>
          </a:xfrm>
        </p:spPr>
        <p:txBody>
          <a:bodyPr>
            <a:normAutofit/>
          </a:bodyPr>
          <a:lstStyle>
            <a:lvl1pPr marL="0" indent="0">
              <a:lnSpc>
                <a:spcPts val="4800"/>
              </a:lnSpc>
              <a:buNone/>
              <a:defRPr sz="3800" b="0"/>
            </a:lvl1pPr>
            <a:lvl2pPr marL="355600" indent="0">
              <a:buNone/>
              <a:defRPr/>
            </a:lvl2pPr>
            <a:lvl3pPr marL="720725" indent="0">
              <a:buNone/>
              <a:defRPr/>
            </a:lvl3pPr>
            <a:lvl4pPr marL="1076325" indent="0">
              <a:buNone/>
              <a:defRPr/>
            </a:lvl4pPr>
            <a:lvl5pPr marL="1431925" indent="0">
              <a:buNone/>
              <a:defRPr/>
            </a:lvl5pPr>
          </a:lstStyle>
          <a:p>
            <a:pPr lvl="0"/>
            <a:r>
              <a:rPr lang="it-CH" noProof="0"/>
              <a:t>Inserire il testo con un clic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2"/>
          </p:nvPr>
        </p:nvSpPr>
        <p:spPr>
          <a:xfrm>
            <a:off x="467113" y="6937047"/>
            <a:ext cx="828000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fld id="{6E45DC8C-1CEF-46A9-BD00-0FB38E17BA52}" type="datetime1">
              <a:rPr lang="it-CH" smtClean="0"/>
              <a:pPr/>
              <a:t>03.05.2022</a:t>
            </a:fld>
            <a:endParaRPr lang="it-CH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53462" y="6740843"/>
            <a:ext cx="10657678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 b="1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r>
              <a:rPr lang="it-CH"/>
              <a:t>Titolo Prenome Nome o istituto - Tema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480389" y="6937047"/>
            <a:ext cx="432068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fld id="{DDB4617A-E8F1-4760-BE2C-C2699903E2AD}" type="slidenum">
              <a:rPr lang="it-CH" smtClean="0"/>
              <a:pPr/>
              <a:t>‹N›</a:t>
            </a:fld>
            <a:endParaRPr lang="it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9F94FDA-C271-4657-86F4-5D764EDD0A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750" y="6640425"/>
            <a:ext cx="1510745" cy="3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0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lonne con tes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80560" y="241191"/>
            <a:ext cx="6199084" cy="1307192"/>
          </a:xfrm>
        </p:spPr>
        <p:txBody>
          <a:bodyPr/>
          <a:lstStyle>
            <a:lvl1pPr>
              <a:defRPr sz="4400" b="0"/>
            </a:lvl1pPr>
          </a:lstStyle>
          <a:p>
            <a:r>
              <a:rPr lang="it-CH" noProof="0"/>
              <a:t>Inserire titolo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12816" y="1979613"/>
            <a:ext cx="6308660" cy="4506912"/>
          </a:xfrm>
        </p:spPr>
        <p:txBody>
          <a:bodyPr>
            <a:normAutofit/>
          </a:bodyPr>
          <a:lstStyle>
            <a:lvl1pPr>
              <a:defRPr sz="3800"/>
            </a:lvl1pPr>
            <a:lvl2pPr>
              <a:defRPr sz="3800"/>
            </a:lvl2pPr>
            <a:lvl3pPr>
              <a:defRPr sz="3800"/>
            </a:lvl3pPr>
            <a:lvl4pPr>
              <a:defRPr sz="3800"/>
            </a:lvl4pPr>
            <a:lvl5pPr>
              <a:defRPr sz="3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CH" noProof="0"/>
              <a:t>Inserire il testo con un clic</a:t>
            </a:r>
          </a:p>
          <a:p>
            <a:pPr lvl="1"/>
            <a:r>
              <a:rPr lang="it-CH" noProof="0" err="1"/>
              <a:t>Zweite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  <a:p>
            <a:pPr lvl="2"/>
            <a:r>
              <a:rPr lang="it-CH" noProof="0"/>
              <a:t>Dritte </a:t>
            </a:r>
            <a:r>
              <a:rPr lang="it-CH" noProof="0" err="1"/>
              <a:t>Ebene</a:t>
            </a:r>
            <a:endParaRPr lang="it-CH" noProof="0"/>
          </a:p>
          <a:p>
            <a:pPr lvl="3"/>
            <a:r>
              <a:rPr lang="it-CH" noProof="0" err="1"/>
              <a:t>Vierte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  <a:p>
            <a:pPr lvl="4"/>
            <a:r>
              <a:rPr lang="it-CH" noProof="0" err="1"/>
              <a:t>Fünfte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 hasCustomPrompt="1"/>
          </p:nvPr>
        </p:nvSpPr>
        <p:spPr>
          <a:xfrm>
            <a:off x="7443373" y="358775"/>
            <a:ext cx="5519020" cy="6127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it-CH" noProof="0"/>
              <a:t>Inserire l’immagine con un clic sul simbolo</a:t>
            </a: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312763" y="6937047"/>
            <a:ext cx="982350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fld id="{5CF3243E-AF53-4235-80CD-91FAC5CBAC83}" type="datetime1">
              <a:rPr lang="it-CH" smtClean="0"/>
              <a:pPr/>
              <a:t>03.05.2022</a:t>
            </a:fld>
            <a:endParaRPr lang="it-CH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763" y="6740843"/>
            <a:ext cx="10798377" cy="176912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 b="1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r>
              <a:rPr lang="it-CH"/>
              <a:t>Titolo Prenome Nome o istituto - Tema</a:t>
            </a:r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480389" y="6937047"/>
            <a:ext cx="432068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fld id="{DDB4617A-E8F1-4760-BE2C-C2699903E2AD}" type="slidenum">
              <a:rPr lang="it-CH" smtClean="0"/>
              <a:pPr/>
              <a:t>‹N›</a:t>
            </a:fld>
            <a:endParaRPr lang="it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4CBF284-E5BE-465E-AE38-632B9113DA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750" y="6640425"/>
            <a:ext cx="1510745" cy="3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45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o con testo in ba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7480" y="4789631"/>
            <a:ext cx="12494911" cy="1696894"/>
          </a:xfrm>
        </p:spPr>
        <p:txBody>
          <a:bodyPr/>
          <a:lstStyle>
            <a:lvl1pPr>
              <a:lnSpc>
                <a:spcPts val="4800"/>
              </a:lnSpc>
              <a:defRPr sz="4400" b="0" baseline="0"/>
            </a:lvl1pPr>
          </a:lstStyle>
          <a:p>
            <a:r>
              <a:rPr lang="it-CH" noProof="0"/>
              <a:t>Inserire titolo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3" hasCustomPrompt="1"/>
          </p:nvPr>
        </p:nvSpPr>
        <p:spPr>
          <a:xfrm>
            <a:off x="480560" y="358776"/>
            <a:ext cx="12481832" cy="42846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CH" noProof="0"/>
              <a:t>Inserire il testo con un clic</a:t>
            </a:r>
          </a:p>
          <a:p>
            <a:pPr lvl="1"/>
            <a:r>
              <a:rPr lang="it-CH" noProof="0" err="1"/>
              <a:t>Zweite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  <a:p>
            <a:pPr lvl="2"/>
            <a:r>
              <a:rPr lang="it-CH" noProof="0"/>
              <a:t>Dritte </a:t>
            </a:r>
            <a:r>
              <a:rPr lang="it-CH" noProof="0" err="1"/>
              <a:t>Ebene</a:t>
            </a:r>
            <a:endParaRPr lang="it-CH" noProof="0"/>
          </a:p>
          <a:p>
            <a:pPr lvl="3"/>
            <a:r>
              <a:rPr lang="it-CH" noProof="0" err="1"/>
              <a:t>Vierte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  <a:p>
            <a:pPr lvl="4"/>
            <a:r>
              <a:rPr lang="it-CH" noProof="0" err="1"/>
              <a:t>Fünfte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384771" y="6937047"/>
            <a:ext cx="910342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fld id="{13366F3F-547F-474D-BF11-9E8237C6753D}" type="datetime1">
              <a:rPr lang="it-CH" smtClean="0"/>
              <a:pPr/>
              <a:t>03.05.2022</a:t>
            </a:fld>
            <a:endParaRPr lang="it-CH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84771" y="6740843"/>
            <a:ext cx="10726369" cy="196204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 b="1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r>
              <a:rPr lang="it-CH"/>
              <a:t>Titolo Prenome Nome o istituto - Tema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480389" y="6937047"/>
            <a:ext cx="432068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fld id="{DDB4617A-E8F1-4760-BE2C-C2699903E2AD}" type="slidenum">
              <a:rPr lang="it-CH" smtClean="0"/>
              <a:pPr/>
              <a:t>‹N›</a:t>
            </a:fld>
            <a:endParaRPr lang="it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683C772-F27C-4A2E-9F72-19932D172F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750" y="6640425"/>
            <a:ext cx="1510745" cy="3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90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o con testo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7480" y="252239"/>
            <a:ext cx="12494911" cy="1224136"/>
          </a:xfrm>
        </p:spPr>
        <p:txBody>
          <a:bodyPr/>
          <a:lstStyle>
            <a:lvl1pPr>
              <a:lnSpc>
                <a:spcPts val="4800"/>
              </a:lnSpc>
              <a:defRPr sz="4400" b="0"/>
            </a:lvl1pPr>
          </a:lstStyle>
          <a:p>
            <a:r>
              <a:rPr lang="it-CH" noProof="0"/>
              <a:t>Inserire titolo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3" hasCustomPrompt="1"/>
          </p:nvPr>
        </p:nvSpPr>
        <p:spPr>
          <a:xfrm>
            <a:off x="480560" y="1578863"/>
            <a:ext cx="12481832" cy="4896000"/>
          </a:xfrm>
        </p:spPr>
        <p:txBody>
          <a:bodyPr/>
          <a:lstStyle/>
          <a:p>
            <a:pPr lvl="0"/>
            <a:r>
              <a:rPr lang="it-CH" noProof="0"/>
              <a:t>Inserire il testo con un clic</a:t>
            </a:r>
          </a:p>
          <a:p>
            <a:pPr lvl="1"/>
            <a:r>
              <a:rPr lang="it-CH" noProof="0" err="1"/>
              <a:t>Zweite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  <a:p>
            <a:pPr lvl="2"/>
            <a:r>
              <a:rPr lang="it-CH" noProof="0"/>
              <a:t>Dritte </a:t>
            </a:r>
            <a:r>
              <a:rPr lang="it-CH" noProof="0" err="1"/>
              <a:t>Ebene</a:t>
            </a:r>
            <a:endParaRPr lang="it-CH" noProof="0"/>
          </a:p>
          <a:p>
            <a:pPr lvl="3"/>
            <a:r>
              <a:rPr lang="it-CH" noProof="0" err="1"/>
              <a:t>Vierte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  <a:p>
            <a:pPr lvl="4"/>
            <a:r>
              <a:rPr lang="it-CH" noProof="0" err="1"/>
              <a:t>Fünfte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384771" y="6937047"/>
            <a:ext cx="910342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Source Sans Pro LightSource Sans Pro LightSource Sans Pro Light"/>
              </a:defRPr>
            </a:lvl1pPr>
          </a:lstStyle>
          <a:p>
            <a:fld id="{0F4F0AC9-EFE4-4447-B3C9-2272FC048246}" type="datetime1">
              <a:rPr lang="it-CH" smtClean="0"/>
              <a:pPr/>
              <a:t>03.05.2022</a:t>
            </a:fld>
            <a:endParaRPr lang="it-CH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84771" y="6740843"/>
            <a:ext cx="10726369" cy="196204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 b="1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r>
              <a:rPr lang="it-CH"/>
              <a:t>Titolo Prenome Nome o istituto - Tema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480389" y="6937047"/>
            <a:ext cx="432068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Source Sans Pro LightSource Sans Pro LightSource Sans Pro Light"/>
              </a:defRPr>
            </a:lvl1pPr>
          </a:lstStyle>
          <a:p>
            <a:fld id="{DDB4617A-E8F1-4760-BE2C-C2699903E2AD}" type="slidenum">
              <a:rPr lang="it-CH" smtClean="0"/>
              <a:pPr/>
              <a:t>‹N›</a:t>
            </a:fld>
            <a:endParaRPr lang="it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C835A82-720B-4499-B4CC-E7BAC19C3B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750" y="6640425"/>
            <a:ext cx="1510745" cy="3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39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CH" noProof="0"/>
              <a:t>Adattare il titolo con un clic</a:t>
            </a:r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384771" y="6937047"/>
            <a:ext cx="910342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fld id="{23CF003D-F06F-4B95-A355-728709F499F7}" type="datetime1">
              <a:rPr lang="it-CH" smtClean="0"/>
              <a:pPr/>
              <a:t>03.05.2022</a:t>
            </a:fld>
            <a:endParaRPr lang="it-CH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84771" y="6740843"/>
            <a:ext cx="10726369" cy="196204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 b="1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r>
              <a:rPr lang="it-CH"/>
              <a:t>Titolo Prenome Nome o istituto - Tema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480389" y="6937047"/>
            <a:ext cx="432068" cy="180000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lnSpc>
                <a:spcPts val="1600"/>
              </a:lnSpc>
              <a:defRPr sz="1400">
                <a:solidFill>
                  <a:schemeClr val="tx1"/>
                </a:solidFill>
                <a:latin typeface="Source Sans Pro Light" panose="020B0403030403020204" pitchFamily="34" charset="0"/>
              </a:defRPr>
            </a:lvl1pPr>
          </a:lstStyle>
          <a:p>
            <a:fld id="{DDB4617A-E8F1-4760-BE2C-C2699903E2AD}" type="slidenum">
              <a:rPr lang="it-CH" smtClean="0"/>
              <a:pPr/>
              <a:t>‹N›</a:t>
            </a:fld>
            <a:endParaRPr lang="it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82A6E07-62E6-400A-9DA2-26E4823AD4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750" y="6640425"/>
            <a:ext cx="1510745" cy="3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1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26364" y="200551"/>
            <a:ext cx="10713290" cy="16216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it-CH" noProof="0"/>
              <a:t>Adattare il titolo con un clic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6364" y="1856665"/>
            <a:ext cx="10713290" cy="46298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it-CH" noProof="0"/>
              <a:t>Inserire il testo con un clic</a:t>
            </a:r>
          </a:p>
          <a:p>
            <a:pPr lvl="1"/>
            <a:r>
              <a:rPr lang="it-CH" noProof="0" err="1"/>
              <a:t>Zweite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  <a:p>
            <a:pPr lvl="2"/>
            <a:r>
              <a:rPr lang="it-CH" noProof="0"/>
              <a:t>Dritte </a:t>
            </a:r>
            <a:r>
              <a:rPr lang="it-CH" noProof="0" err="1"/>
              <a:t>Ebene</a:t>
            </a:r>
            <a:endParaRPr lang="it-CH" noProof="0"/>
          </a:p>
          <a:p>
            <a:pPr lvl="3"/>
            <a:r>
              <a:rPr lang="it-CH" noProof="0" err="1"/>
              <a:t>Vierte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  <a:p>
            <a:pPr lvl="4"/>
            <a:r>
              <a:rPr lang="it-CH" noProof="0" err="1"/>
              <a:t>Fünfte</a:t>
            </a:r>
            <a:r>
              <a:rPr lang="it-CH" noProof="0"/>
              <a:t> </a:t>
            </a:r>
            <a:r>
              <a:rPr lang="it-CH" noProof="0" err="1"/>
              <a:t>Ebene</a:t>
            </a:r>
            <a:endParaRPr lang="it-CH" noProof="0"/>
          </a:p>
        </p:txBody>
      </p:sp>
    </p:spTree>
    <p:extLst>
      <p:ext uri="{BB962C8B-B14F-4D97-AF65-F5344CB8AC3E}">
        <p14:creationId xmlns:p14="http://schemas.microsoft.com/office/powerpoint/2010/main" val="119309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2" r:id="rId7"/>
    <p:sldLayoutId id="2147483673" r:id="rId8"/>
    <p:sldLayoutId id="2147483674" r:id="rId9"/>
    <p:sldLayoutId id="2147483675" r:id="rId10"/>
    <p:sldLayoutId id="2147483664" r:id="rId11"/>
  </p:sldLayoutIdLst>
  <p:hf hdr="0" ftr="0"/>
  <p:txStyles>
    <p:titleStyle>
      <a:lvl1pPr algn="l" defTabSz="1008035" rtl="0" eaLnBrk="1" latinLnBrk="0" hangingPunct="1">
        <a:spcBef>
          <a:spcPct val="0"/>
        </a:spcBef>
        <a:buNone/>
        <a:defRPr sz="4400" b="0" kern="1200" baseline="0">
          <a:solidFill>
            <a:schemeClr val="tx1"/>
          </a:solidFill>
          <a:latin typeface="Source Sans Pro Light" panose="020B0403030403020204" pitchFamily="34" charset="0"/>
          <a:ea typeface="+mj-ea"/>
          <a:cs typeface="+mj-cs"/>
        </a:defRPr>
      </a:lvl1pPr>
    </p:titleStyle>
    <p:bodyStyle>
      <a:lvl1pPr marL="355600" indent="-355600" algn="l" defTabSz="1008035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Source Sans Pro Light" panose="020B0403030403020204" pitchFamily="34" charset="0"/>
          <a:ea typeface="+mn-ea"/>
          <a:cs typeface="+mn-cs"/>
        </a:defRPr>
      </a:lvl1pPr>
      <a:lvl2pPr marL="720725" indent="-365125" algn="l" defTabSz="1008035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Source Sans Pro Light" panose="020B0403030403020204" pitchFamily="34" charset="0"/>
          <a:ea typeface="+mn-ea"/>
          <a:cs typeface="+mn-cs"/>
        </a:defRPr>
      </a:lvl2pPr>
      <a:lvl3pPr marL="1076325" indent="-355600" algn="l" defTabSz="1008035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Source Sans Pro Light" panose="020B0403030403020204" pitchFamily="34" charset="0"/>
          <a:ea typeface="+mn-ea"/>
          <a:cs typeface="+mn-cs"/>
        </a:defRPr>
      </a:lvl3pPr>
      <a:lvl4pPr marL="1431925" indent="-355600" algn="l" defTabSz="1008035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Source Sans Pro Light" panose="020B0403030403020204" pitchFamily="34" charset="0"/>
          <a:ea typeface="+mn-ea"/>
          <a:cs typeface="+mn-cs"/>
        </a:defRPr>
      </a:lvl4pPr>
      <a:lvl5pPr marL="1798638" indent="-366713" algn="l" defTabSz="1008035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Source Sans Pro Light" panose="020B0403030403020204" pitchFamily="34" charset="0"/>
          <a:ea typeface="+mn-ea"/>
          <a:cs typeface="+mn-cs"/>
        </a:defRPr>
      </a:lvl5pPr>
      <a:lvl6pPr marL="2772095" indent="-252009" algn="l" defTabSz="10080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0" userDrawn="1">
          <p15:clr>
            <a:srgbClr val="F26B43"/>
          </p15:clr>
        </p15:guide>
        <p15:guide id="2" orient="horz" pos="1245" userDrawn="1">
          <p15:clr>
            <a:srgbClr val="F26B43"/>
          </p15:clr>
        </p15:guide>
        <p15:guide id="3" orient="horz" pos="4091" userDrawn="1">
          <p15:clr>
            <a:srgbClr val="F26B43"/>
          </p15:clr>
        </p15:guide>
        <p15:guide id="4" pos="288" userDrawn="1">
          <p15:clr>
            <a:srgbClr val="F26B43"/>
          </p15:clr>
        </p15:guide>
        <p15:guide id="5" pos="70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80436F-2C5D-4E9C-8F14-8F29832CD6C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FDF27A4-51B7-4EA9-9206-AEAD5C5DD571}" type="datetime1">
              <a:rPr lang="it-CH" smtClean="0"/>
              <a:pPr/>
              <a:t>03.05.2022</a:t>
            </a:fld>
            <a:endParaRPr lang="it-CH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D730C3-FE91-48D6-9A47-70F73F156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4617A-E8F1-4760-BE2C-C2699903E2AD}" type="slidenum">
              <a:rPr lang="it-CH" smtClean="0"/>
              <a:pPr/>
              <a:t>1</a:t>
            </a:fld>
            <a:endParaRPr lang="it-CH"/>
          </a:p>
        </p:txBody>
      </p:sp>
      <p:pic>
        <p:nvPicPr>
          <p:cNvPr id="4" name="Immagine 5" descr="Immagine che contiene casco, copricapo, occhiali&#10;&#10;Descrizione generata automaticamente">
            <a:extLst>
              <a:ext uri="{FF2B5EF4-FFF2-40B4-BE49-F238E27FC236}">
                <a16:creationId xmlns:a16="http://schemas.microsoft.com/office/drawing/2014/main" id="{59549DB0-F2BB-4192-B4EA-0A7A0E78B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179" y="273686"/>
            <a:ext cx="1787384" cy="897574"/>
          </a:xfrm>
          <a:prstGeom prst="rect">
            <a:avLst/>
          </a:prstGeom>
        </p:spPr>
      </p:pic>
      <p:pic>
        <p:nvPicPr>
          <p:cNvPr id="6" name="Immagine 4">
            <a:extLst>
              <a:ext uri="{FF2B5EF4-FFF2-40B4-BE49-F238E27FC236}">
                <a16:creationId xmlns:a16="http://schemas.microsoft.com/office/drawing/2014/main" id="{CAF0A4EA-DEDB-4F9F-AB63-C0C976DCA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117" y="243042"/>
            <a:ext cx="1787384" cy="928218"/>
          </a:xfrm>
          <a:prstGeom prst="rect">
            <a:avLst/>
          </a:prstGeom>
        </p:spPr>
      </p:pic>
      <p:pic>
        <p:nvPicPr>
          <p:cNvPr id="7" name="Immagine 2">
            <a:extLst>
              <a:ext uri="{FF2B5EF4-FFF2-40B4-BE49-F238E27FC236}">
                <a16:creationId xmlns:a16="http://schemas.microsoft.com/office/drawing/2014/main" id="{4E205770-15A8-4465-A6E2-EBABF0C03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3923" y="47926"/>
            <a:ext cx="1301286" cy="1349095"/>
          </a:xfrm>
          <a:prstGeom prst="rect">
            <a:avLst/>
          </a:prstGeom>
        </p:spPr>
      </p:pic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9DF2CC30-A0ED-4527-88D0-6A38C30D04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40361"/>
              </p:ext>
            </p:extLst>
          </p:nvPr>
        </p:nvGraphicFramePr>
        <p:xfrm>
          <a:off x="168747" y="1548383"/>
          <a:ext cx="12889432" cy="5964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2358">
                  <a:extLst>
                    <a:ext uri="{9D8B030D-6E8A-4147-A177-3AD203B41FA5}">
                      <a16:colId xmlns:a16="http://schemas.microsoft.com/office/drawing/2014/main" val="2459740568"/>
                    </a:ext>
                  </a:extLst>
                </a:gridCol>
                <a:gridCol w="3222358">
                  <a:extLst>
                    <a:ext uri="{9D8B030D-6E8A-4147-A177-3AD203B41FA5}">
                      <a16:colId xmlns:a16="http://schemas.microsoft.com/office/drawing/2014/main" val="3784725239"/>
                    </a:ext>
                  </a:extLst>
                </a:gridCol>
                <a:gridCol w="3222358">
                  <a:extLst>
                    <a:ext uri="{9D8B030D-6E8A-4147-A177-3AD203B41FA5}">
                      <a16:colId xmlns:a16="http://schemas.microsoft.com/office/drawing/2014/main" val="3533337609"/>
                    </a:ext>
                  </a:extLst>
                </a:gridCol>
                <a:gridCol w="3222358">
                  <a:extLst>
                    <a:ext uri="{9D8B030D-6E8A-4147-A177-3AD203B41FA5}">
                      <a16:colId xmlns:a16="http://schemas.microsoft.com/office/drawing/2014/main" val="1281640092"/>
                    </a:ext>
                  </a:extLst>
                </a:gridCol>
              </a:tblGrid>
              <a:tr h="545401">
                <a:tc>
                  <a:txBody>
                    <a:bodyPr/>
                    <a:lstStyle/>
                    <a:p>
                      <a:endParaRPr lang="it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/>
                        <a:t>VIRTUAL REALITY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/>
                        <a:t>AUGMENTED REALITY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/>
                        <a:t>360 DEGREE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567356"/>
                  </a:ext>
                </a:extLst>
              </a:tr>
              <a:tr h="1596832">
                <a:tc>
                  <a:txBody>
                    <a:bodyPr/>
                    <a:lstStyle/>
                    <a:p>
                      <a:r>
                        <a:rPr lang="it-CH" sz="2400"/>
                        <a:t>Handle and manipulate things </a:t>
                      </a:r>
                      <a:br>
                        <a:rPr lang="it-CH" sz="2400"/>
                      </a:br>
                      <a:r>
                        <a:rPr lang="it-CH" sz="2400"/>
                        <a:t>in the real world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587074"/>
                  </a:ext>
                </a:extLst>
              </a:tr>
              <a:tr h="1112944">
                <a:tc>
                  <a:txBody>
                    <a:bodyPr/>
                    <a:lstStyle/>
                    <a:p>
                      <a:r>
                        <a:rPr lang="it-CH" sz="2400"/>
                        <a:t>Making visible </a:t>
                      </a:r>
                      <a:br>
                        <a:rPr lang="it-CH" sz="2400"/>
                      </a:br>
                      <a:r>
                        <a:rPr lang="it-CH" sz="2400"/>
                        <a:t>the invisible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234283"/>
                  </a:ext>
                </a:extLst>
              </a:tr>
              <a:tr h="1112944">
                <a:tc>
                  <a:txBody>
                    <a:bodyPr/>
                    <a:lstStyle/>
                    <a:p>
                      <a:r>
                        <a:rPr lang="it-CH" sz="2400"/>
                        <a:t>Manipulating </a:t>
                      </a:r>
                      <a:br>
                        <a:rPr lang="it-CH" sz="2400"/>
                      </a:br>
                      <a:r>
                        <a:rPr lang="it-CH" sz="2400"/>
                        <a:t>space /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010808"/>
                  </a:ext>
                </a:extLst>
              </a:tr>
              <a:tr h="1596832">
                <a:tc>
                  <a:txBody>
                    <a:bodyPr/>
                    <a:lstStyle/>
                    <a:p>
                      <a:r>
                        <a:rPr lang="it-CH" sz="2400"/>
                        <a:t>Creating immersive experience without programming skills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CH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277196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B3BAFC3D-0815-454F-A486-D41D78E842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595" y="2340471"/>
            <a:ext cx="946557" cy="9465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99EC8E9-4349-4167-AA52-2029617068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592" y="3739384"/>
            <a:ext cx="946557" cy="9465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46B6F3-41E9-4458-AF55-4A9ECD46BF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530" y="3739383"/>
            <a:ext cx="946557" cy="9465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906ECC-A059-498C-B27B-BD515ACC2A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360" y="4837303"/>
            <a:ext cx="946557" cy="9465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FA6E22-D2FA-4C99-A7DC-698218C3F7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652" y="6207910"/>
            <a:ext cx="946557" cy="94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8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6364" y="200551"/>
            <a:ext cx="13016586" cy="1621656"/>
          </a:xfrm>
        </p:spPr>
        <p:txBody>
          <a:bodyPr/>
          <a:lstStyle/>
          <a:p>
            <a:r>
              <a:rPr lang="it-CH" err="1"/>
              <a:t>Instructional</a:t>
            </a:r>
            <a:r>
              <a:rPr lang="it-CH"/>
              <a:t> </a:t>
            </a:r>
            <a:r>
              <a:rPr lang="it-CH" err="1"/>
              <a:t>advantages</a:t>
            </a:r>
            <a:r>
              <a:rPr lang="it-CH"/>
              <a:t> </a:t>
            </a:r>
            <a:br>
              <a:rPr lang="it-CH"/>
            </a:br>
            <a:br>
              <a:rPr lang="it-CH" sz="800"/>
            </a:br>
            <a:r>
              <a:rPr lang="en-US" sz="1800"/>
              <a:t>AR: </a:t>
            </a:r>
            <a:r>
              <a:rPr lang="en-US" sz="1800" err="1"/>
              <a:t>Akçayir</a:t>
            </a:r>
            <a:r>
              <a:rPr lang="en-US" sz="1800"/>
              <a:t> &amp; </a:t>
            </a:r>
            <a:r>
              <a:rPr lang="en-US" sz="1800" err="1"/>
              <a:t>Akçayir</a:t>
            </a:r>
            <a:r>
              <a:rPr lang="en-US" sz="1800"/>
              <a:t>, 2017; </a:t>
            </a:r>
            <a:r>
              <a:rPr lang="en-US" sz="1800" err="1"/>
              <a:t>Bujak</a:t>
            </a:r>
            <a:r>
              <a:rPr lang="en-US" sz="1800"/>
              <a:t> et al., 2013; Chen et al., 2017; Garzon et al., 2021; </a:t>
            </a:r>
            <a:r>
              <a:rPr lang="en-US" sz="1800" err="1"/>
              <a:t>Jetter</a:t>
            </a:r>
            <a:r>
              <a:rPr lang="en-US" sz="1800"/>
              <a:t> et al., 2018; Radu, 2014; </a:t>
            </a:r>
            <a:r>
              <a:rPr lang="en-US" sz="1800" err="1"/>
              <a:t>Sirakaya</a:t>
            </a:r>
            <a:r>
              <a:rPr lang="en-US" sz="1800"/>
              <a:t> &amp; </a:t>
            </a:r>
            <a:r>
              <a:rPr lang="en-US" sz="1800" err="1"/>
              <a:t>Sirakaya</a:t>
            </a:r>
            <a:r>
              <a:rPr lang="en-US" sz="1800"/>
              <a:t>, 2020</a:t>
            </a:r>
            <a:br>
              <a:rPr lang="en-US" sz="1800"/>
            </a:br>
            <a:r>
              <a:rPr lang="en-US" sz="1800"/>
              <a:t>VR: </a:t>
            </a:r>
            <a:r>
              <a:rPr lang="en-US" sz="1800" err="1"/>
              <a:t>Allcoat</a:t>
            </a:r>
            <a:r>
              <a:rPr lang="en-US" sz="1800"/>
              <a:t> et al., 2018; Hamilton et al., 2021; Huang et al., 2020; Jensen &amp; </a:t>
            </a:r>
            <a:r>
              <a:rPr lang="en-US" sz="1800" err="1"/>
              <a:t>Konradsen</a:t>
            </a:r>
            <a:r>
              <a:rPr lang="en-US" sz="1800"/>
              <a:t>, 2017; Kaplan et al., 2021; Li et al., 2018; Wu et al., 2020</a:t>
            </a:r>
            <a:endParaRPr lang="it-CH" sz="18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6364" y="2127596"/>
            <a:ext cx="12559386" cy="5164326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it-CH" b="1" err="1"/>
              <a:t>Motivation</a:t>
            </a:r>
            <a:r>
              <a:rPr lang="it-CH" b="1"/>
              <a:t> &amp; engagement</a:t>
            </a:r>
            <a:endParaRPr lang="it-CH"/>
          </a:p>
          <a:p>
            <a:r>
              <a:rPr lang="it-CH" b="1"/>
              <a:t>Learning </a:t>
            </a:r>
            <a:r>
              <a:rPr lang="it-CH" b="1" err="1"/>
              <a:t>outcomes</a:t>
            </a:r>
            <a:r>
              <a:rPr lang="it-CH" b="1"/>
              <a:t> ? </a:t>
            </a:r>
            <a:r>
              <a:rPr lang="it-CH" b="1" err="1"/>
              <a:t>Depends</a:t>
            </a:r>
            <a:r>
              <a:rPr lang="it-CH" b="1"/>
              <a:t>...</a:t>
            </a:r>
            <a:endParaRPr lang="it-CH"/>
          </a:p>
          <a:p>
            <a:pPr>
              <a:buFontTx/>
              <a:buChar char="-"/>
            </a:pPr>
            <a:r>
              <a:rPr lang="it-CH" b="1">
                <a:latin typeface="Source Sans Pro Light"/>
                <a:ea typeface="Source Sans Pro Light"/>
              </a:rPr>
              <a:t>Immersive </a:t>
            </a:r>
            <a:r>
              <a:rPr lang="it-CH">
                <a:latin typeface="Source Sans Pro Light"/>
                <a:ea typeface="Source Sans Pro Light"/>
              </a:rPr>
              <a:t>&gt; </a:t>
            </a:r>
            <a:r>
              <a:rPr lang="it-CH" err="1">
                <a:latin typeface="Source Sans Pro Light"/>
                <a:ea typeface="Source Sans Pro Light"/>
              </a:rPr>
              <a:t>not</a:t>
            </a:r>
            <a:r>
              <a:rPr lang="it-CH">
                <a:latin typeface="Source Sans Pro Light"/>
                <a:ea typeface="Source Sans Pro Light"/>
              </a:rPr>
              <a:t> immersive [VR]</a:t>
            </a:r>
          </a:p>
          <a:p>
            <a:pPr>
              <a:buFontTx/>
              <a:buChar char="-"/>
            </a:pPr>
            <a:r>
              <a:rPr lang="it-CH" err="1">
                <a:latin typeface="Source Sans Pro Light"/>
                <a:ea typeface="Source Sans Pro Light"/>
              </a:rPr>
              <a:t>Higher</a:t>
            </a:r>
            <a:r>
              <a:rPr lang="it-CH">
                <a:latin typeface="Source Sans Pro Light"/>
                <a:ea typeface="Source Sans Pro Light"/>
              </a:rPr>
              <a:t> </a:t>
            </a:r>
            <a:r>
              <a:rPr lang="it-CH" err="1">
                <a:latin typeface="Source Sans Pro Light"/>
                <a:ea typeface="Source Sans Pro Light"/>
              </a:rPr>
              <a:t>effect</a:t>
            </a:r>
            <a:r>
              <a:rPr lang="it-CH">
                <a:latin typeface="Source Sans Pro Light"/>
                <a:ea typeface="Source Sans Pro Light"/>
              </a:rPr>
              <a:t> on </a:t>
            </a:r>
            <a:r>
              <a:rPr lang="it-CH" b="1" err="1">
                <a:latin typeface="Source Sans Pro Light"/>
                <a:ea typeface="Source Sans Pro Light"/>
              </a:rPr>
              <a:t>procedural</a:t>
            </a:r>
            <a:r>
              <a:rPr lang="it-CH" b="1">
                <a:latin typeface="Source Sans Pro Light"/>
                <a:ea typeface="Source Sans Pro Light"/>
              </a:rPr>
              <a:t> knowledge</a:t>
            </a:r>
            <a:r>
              <a:rPr lang="it-CH">
                <a:latin typeface="Source Sans Pro Light"/>
                <a:ea typeface="Source Sans Pro Light"/>
              </a:rPr>
              <a:t> </a:t>
            </a:r>
            <a:r>
              <a:rPr lang="it-CH" err="1">
                <a:latin typeface="Source Sans Pro Light"/>
                <a:ea typeface="Source Sans Pro Light"/>
              </a:rPr>
              <a:t>than</a:t>
            </a:r>
            <a:r>
              <a:rPr lang="it-CH">
                <a:latin typeface="Source Sans Pro Light"/>
                <a:ea typeface="Source Sans Pro Light"/>
              </a:rPr>
              <a:t> </a:t>
            </a:r>
            <a:r>
              <a:rPr lang="it-CH" err="1">
                <a:latin typeface="Source Sans Pro Light"/>
                <a:ea typeface="Source Sans Pro Light"/>
              </a:rPr>
              <a:t>theoretical</a:t>
            </a:r>
            <a:r>
              <a:rPr lang="it-CH">
                <a:latin typeface="Source Sans Pro Light"/>
                <a:ea typeface="Source Sans Pro Light"/>
              </a:rPr>
              <a:t> knowledge [XR]</a:t>
            </a:r>
          </a:p>
          <a:p>
            <a:pPr>
              <a:buFontTx/>
              <a:buChar char="-"/>
            </a:pPr>
            <a:r>
              <a:rPr lang="it-CH" b="1" err="1">
                <a:latin typeface="Source Sans Pro Light"/>
                <a:ea typeface="Source Sans Pro Light"/>
              </a:rPr>
              <a:t>Simulation</a:t>
            </a:r>
            <a:r>
              <a:rPr lang="it-CH" b="1">
                <a:latin typeface="Source Sans Pro Light"/>
                <a:ea typeface="Source Sans Pro Light"/>
              </a:rPr>
              <a:t> </a:t>
            </a:r>
            <a:r>
              <a:rPr lang="it-CH">
                <a:latin typeface="Source Sans Pro Light"/>
                <a:ea typeface="Source Sans Pro Light"/>
              </a:rPr>
              <a:t>&gt; </a:t>
            </a:r>
            <a:r>
              <a:rPr lang="it-CH" err="1">
                <a:latin typeface="Source Sans Pro Light"/>
                <a:ea typeface="Source Sans Pro Light"/>
              </a:rPr>
              <a:t>than</a:t>
            </a:r>
            <a:r>
              <a:rPr lang="it-CH">
                <a:latin typeface="Source Sans Pro Light"/>
                <a:ea typeface="Source Sans Pro Light"/>
              </a:rPr>
              <a:t> </a:t>
            </a:r>
            <a:r>
              <a:rPr lang="it-CH" err="1">
                <a:latin typeface="Source Sans Pro Light"/>
                <a:ea typeface="Source Sans Pro Light"/>
              </a:rPr>
              <a:t>only</a:t>
            </a:r>
            <a:r>
              <a:rPr lang="it-CH">
                <a:latin typeface="Source Sans Pro Light"/>
                <a:ea typeface="Source Sans Pro Light"/>
              </a:rPr>
              <a:t> </a:t>
            </a:r>
            <a:r>
              <a:rPr lang="it-CH" err="1">
                <a:latin typeface="Source Sans Pro Light"/>
                <a:ea typeface="Source Sans Pro Light"/>
              </a:rPr>
              <a:t>representation</a:t>
            </a:r>
            <a:r>
              <a:rPr lang="it-CH">
                <a:latin typeface="Source Sans Pro Light"/>
                <a:ea typeface="Source Sans Pro Light"/>
              </a:rPr>
              <a:t> or game-</a:t>
            </a:r>
            <a:r>
              <a:rPr lang="it-CH" err="1">
                <a:latin typeface="Source Sans Pro Light"/>
                <a:ea typeface="Source Sans Pro Light"/>
              </a:rPr>
              <a:t>based</a:t>
            </a:r>
            <a:r>
              <a:rPr lang="it-CH">
                <a:latin typeface="Source Sans Pro Light"/>
                <a:ea typeface="Source Sans Pro Light"/>
              </a:rPr>
              <a:t> </a:t>
            </a:r>
            <a:r>
              <a:rPr lang="it-CH" err="1">
                <a:latin typeface="Source Sans Pro Light"/>
                <a:ea typeface="Source Sans Pro Light"/>
              </a:rPr>
              <a:t>approach</a:t>
            </a:r>
            <a:r>
              <a:rPr lang="it-CH">
                <a:latin typeface="Source Sans Pro Light"/>
                <a:ea typeface="Source Sans Pro Light"/>
              </a:rPr>
              <a:t> [XR]</a:t>
            </a:r>
          </a:p>
          <a:p>
            <a:pPr>
              <a:buFontTx/>
              <a:buChar char="-"/>
            </a:pPr>
            <a:endParaRPr lang="it-CH"/>
          </a:p>
          <a:p>
            <a:endParaRPr lang="it-CH">
              <a:ea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418808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err="1"/>
              <a:t>Disadvantages</a:t>
            </a:r>
            <a:r>
              <a:rPr lang="it-CH"/>
              <a:t> </a:t>
            </a:r>
            <a:br>
              <a:rPr lang="it-CH"/>
            </a:br>
            <a:br>
              <a:rPr lang="it-CH" sz="800"/>
            </a:br>
            <a:r>
              <a:rPr lang="en-US" sz="1800">
                <a:solidFill>
                  <a:prstClr val="black"/>
                </a:solidFill>
              </a:rPr>
              <a:t>(e.g., </a:t>
            </a:r>
            <a:r>
              <a:rPr lang="en-US" sz="1800" err="1">
                <a:solidFill>
                  <a:prstClr val="black"/>
                </a:solidFill>
              </a:rPr>
              <a:t>Akçayir</a:t>
            </a:r>
            <a:r>
              <a:rPr lang="en-US" sz="1800">
                <a:solidFill>
                  <a:prstClr val="black"/>
                </a:solidFill>
              </a:rPr>
              <a:t> &amp; </a:t>
            </a:r>
            <a:r>
              <a:rPr lang="en-US" sz="1800" err="1">
                <a:solidFill>
                  <a:prstClr val="black"/>
                </a:solidFill>
              </a:rPr>
              <a:t>Akçayir</a:t>
            </a:r>
            <a:r>
              <a:rPr lang="en-US" sz="1800">
                <a:solidFill>
                  <a:prstClr val="black"/>
                </a:solidFill>
              </a:rPr>
              <a:t>, 2017; Bacca et al., 2014; </a:t>
            </a:r>
            <a:r>
              <a:rPr lang="en-US" sz="1800" err="1">
                <a:solidFill>
                  <a:prstClr val="black"/>
                </a:solidFill>
              </a:rPr>
              <a:t>Bujak</a:t>
            </a:r>
            <a:r>
              <a:rPr lang="en-US" sz="1800">
                <a:solidFill>
                  <a:prstClr val="black"/>
                </a:solidFill>
              </a:rPr>
              <a:t> et al., 2013; Chen et al., 2017; </a:t>
            </a:r>
            <a:r>
              <a:rPr lang="en-US" sz="1800" err="1">
                <a:solidFill>
                  <a:prstClr val="black"/>
                </a:solidFill>
              </a:rPr>
              <a:t>Jetter</a:t>
            </a:r>
            <a:r>
              <a:rPr lang="en-US" sz="1800">
                <a:solidFill>
                  <a:prstClr val="black"/>
                </a:solidFill>
              </a:rPr>
              <a:t> et al., 2018; Lee et al., 2019; Moro et al., 2021; Park et al., 2019; Radu, 2014; </a:t>
            </a:r>
            <a:r>
              <a:rPr lang="en-US" sz="1800" err="1">
                <a:solidFill>
                  <a:prstClr val="black"/>
                </a:solidFill>
              </a:rPr>
              <a:t>Wuller</a:t>
            </a:r>
            <a:r>
              <a:rPr lang="en-US" sz="1800">
                <a:solidFill>
                  <a:prstClr val="black"/>
                </a:solidFill>
              </a:rPr>
              <a:t> et al., 2019)</a:t>
            </a:r>
            <a:endParaRPr lang="it-CH" sz="18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6364" y="2280002"/>
            <a:ext cx="12559386" cy="4629860"/>
          </a:xfrm>
        </p:spPr>
        <p:txBody>
          <a:bodyPr>
            <a:normAutofit/>
          </a:bodyPr>
          <a:lstStyle/>
          <a:p>
            <a:r>
              <a:rPr lang="it-CH"/>
              <a:t>Technical </a:t>
            </a:r>
            <a:r>
              <a:rPr lang="it-CH" err="1"/>
              <a:t>issues</a:t>
            </a:r>
            <a:r>
              <a:rPr lang="it-CH"/>
              <a:t> (e.g. </a:t>
            </a:r>
            <a:r>
              <a:rPr lang="it-CH" err="1"/>
              <a:t>perfect</a:t>
            </a:r>
            <a:r>
              <a:rPr lang="it-CH"/>
              <a:t> </a:t>
            </a:r>
            <a:r>
              <a:rPr lang="it-CH" err="1"/>
              <a:t>overlapping</a:t>
            </a:r>
            <a:r>
              <a:rPr lang="it-CH"/>
              <a:t>, </a:t>
            </a:r>
            <a:r>
              <a:rPr lang="it-CH" err="1"/>
              <a:t>response</a:t>
            </a:r>
            <a:r>
              <a:rPr lang="it-CH"/>
              <a:t> rate, </a:t>
            </a:r>
            <a:r>
              <a:rPr lang="it-CH" err="1"/>
              <a:t>graphical</a:t>
            </a:r>
            <a:r>
              <a:rPr lang="it-CH"/>
              <a:t> </a:t>
            </a:r>
            <a:r>
              <a:rPr lang="it-CH" err="1"/>
              <a:t>resolution</a:t>
            </a:r>
            <a:r>
              <a:rPr lang="it-CH"/>
              <a:t>,…)</a:t>
            </a:r>
          </a:p>
          <a:p>
            <a:r>
              <a:rPr lang="it-CH"/>
              <a:t>Content </a:t>
            </a:r>
            <a:r>
              <a:rPr lang="it-CH" err="1"/>
              <a:t>development</a:t>
            </a:r>
            <a:r>
              <a:rPr lang="it-CH"/>
              <a:t> </a:t>
            </a:r>
            <a:r>
              <a:rPr lang="it-CH" err="1"/>
              <a:t>is</a:t>
            </a:r>
            <a:r>
              <a:rPr lang="it-CH"/>
              <a:t> </a:t>
            </a:r>
            <a:r>
              <a:rPr lang="it-CH" err="1"/>
              <a:t>difficult</a:t>
            </a:r>
            <a:endParaRPr lang="it-CH"/>
          </a:p>
          <a:p>
            <a:r>
              <a:rPr lang="it-CH"/>
              <a:t>Costs (HW, SW </a:t>
            </a:r>
            <a:r>
              <a:rPr lang="it-CH" err="1"/>
              <a:t>development</a:t>
            </a:r>
            <a:r>
              <a:rPr lang="it-CH"/>
              <a:t>,…)</a:t>
            </a:r>
          </a:p>
          <a:p>
            <a:r>
              <a:rPr lang="it-CH" err="1"/>
              <a:t>Usability</a:t>
            </a:r>
            <a:r>
              <a:rPr lang="it-CH"/>
              <a:t> and </a:t>
            </a:r>
            <a:r>
              <a:rPr lang="it-CH" err="1"/>
              <a:t>Cybersickness</a:t>
            </a:r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39525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 </a:t>
            </a:r>
            <a:r>
              <a:rPr lang="it-CH" dirty="0" err="1"/>
              <a:t>Summary</a:t>
            </a:r>
            <a:endParaRPr lang="it-CH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tabLst>
                <a:tab pos="4838700" algn="l"/>
              </a:tabLst>
            </a:pPr>
            <a:r>
              <a:rPr lang="en-US"/>
              <a:t>Facilitating conditions: </a:t>
            </a:r>
            <a:r>
              <a:rPr lang="en-US" b="1"/>
              <a:t>infrastructures</a:t>
            </a:r>
            <a:r>
              <a:rPr lang="en-US"/>
              <a:t> </a:t>
            </a:r>
            <a:br>
              <a:rPr lang="en-US"/>
            </a:br>
            <a:r>
              <a:rPr lang="en-US"/>
              <a:t>(necessary but not sufficient conditions)</a:t>
            </a:r>
          </a:p>
          <a:p>
            <a:pPr>
              <a:tabLst>
                <a:tab pos="4838700" algn="l"/>
              </a:tabLst>
            </a:pPr>
            <a:r>
              <a:rPr lang="it-CH" b="1"/>
              <a:t>Design </a:t>
            </a:r>
            <a:r>
              <a:rPr lang="it-CH" b="1" err="1"/>
              <a:t>matters</a:t>
            </a:r>
            <a:endParaRPr lang="it-CH" b="1"/>
          </a:p>
          <a:p>
            <a:pPr lvl="1">
              <a:buFont typeface="Courier New" panose="02070309020205020404" pitchFamily="49" charset="0"/>
              <a:buChar char="o"/>
              <a:tabLst>
                <a:tab pos="4838700" algn="l"/>
              </a:tabLst>
            </a:pPr>
            <a:r>
              <a:rPr lang="en-US"/>
              <a:t>From interface to pedagogy;</a:t>
            </a:r>
          </a:p>
          <a:p>
            <a:pPr lvl="1">
              <a:buFont typeface="Courier New" panose="02070309020205020404" pitchFamily="49" charset="0"/>
              <a:buChar char="o"/>
              <a:tabLst>
                <a:tab pos="4838700" algn="l"/>
              </a:tabLst>
            </a:pPr>
            <a:r>
              <a:rPr lang="en-US"/>
              <a:t>Teachers’ competence, i.e. knowledge, skills, attitudes</a:t>
            </a:r>
          </a:p>
          <a:p>
            <a:pPr lvl="1">
              <a:buFont typeface="Courier New" panose="02070309020205020404" pitchFamily="49" charset="0"/>
              <a:buChar char="o"/>
              <a:tabLst>
                <a:tab pos="4838700" algn="l"/>
              </a:tabLst>
            </a:pPr>
            <a:r>
              <a:rPr lang="en-US"/>
              <a:t>Combine instead than substitute</a:t>
            </a:r>
          </a:p>
          <a:p>
            <a:pPr lvl="1">
              <a:buFont typeface="Courier New" panose="02070309020205020404" pitchFamily="49" charset="0"/>
              <a:buChar char="o"/>
              <a:tabLst>
                <a:tab pos="4838700" algn="l"/>
              </a:tabLst>
            </a:pPr>
            <a:r>
              <a:rPr lang="en-US"/>
              <a:t>Give your learners a generative role </a:t>
            </a:r>
            <a:r>
              <a:rPr lang="it-CH"/>
              <a:t>(to </a:t>
            </a:r>
            <a:r>
              <a:rPr lang="it-CH" err="1"/>
              <a:t>avoid</a:t>
            </a:r>
            <a:r>
              <a:rPr lang="it-CH"/>
              <a:t> </a:t>
            </a:r>
            <a:r>
              <a:rPr lang="it-CH" err="1"/>
              <a:t>deskilling</a:t>
            </a:r>
            <a:r>
              <a:rPr lang="it-CH"/>
              <a:t> </a:t>
            </a:r>
            <a:r>
              <a:rPr lang="it-CH" err="1"/>
              <a:t>too</a:t>
            </a:r>
            <a:r>
              <a:rPr lang="it-CH"/>
              <a:t>)</a:t>
            </a:r>
          </a:p>
          <a:p>
            <a:pPr marL="355600" lvl="1" indent="0">
              <a:buNone/>
              <a:tabLst>
                <a:tab pos="4838700" algn="l"/>
              </a:tabLst>
            </a:pPr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12493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esentazione16_9">
  <a:themeElements>
    <a:clrScheme name="EHB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075A1"/>
      </a:accent1>
      <a:accent2>
        <a:srgbClr val="CAD450"/>
      </a:accent2>
      <a:accent3>
        <a:srgbClr val="46BCE5"/>
      </a:accent3>
      <a:accent4>
        <a:srgbClr val="F29636"/>
      </a:accent4>
      <a:accent5>
        <a:srgbClr val="7C4E89"/>
      </a:accent5>
      <a:accent6>
        <a:srgbClr val="E65C54"/>
      </a:accent6>
      <a:hlink>
        <a:srgbClr val="0075A1"/>
      </a:hlink>
      <a:folHlink>
        <a:srgbClr val="7C4E89"/>
      </a:folHlink>
    </a:clrScheme>
    <a:fontScheme name="EH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635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6CCADE73-F391-4252-92C6-020278BEE519}" vid="{C60E9FC8-7388-459E-9FA6-D3310892D2F9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863C70CD452CA4797D43A5D517E56CD" ma:contentTypeVersion="9" ma:contentTypeDescription="Ein neues Dokument erstellen." ma:contentTypeScope="" ma:versionID="137dc362243c1527b11d8fa0437c5971">
  <xsd:schema xmlns:xsd="http://www.w3.org/2001/XMLSchema" xmlns:xs="http://www.w3.org/2001/XMLSchema" xmlns:p="http://schemas.microsoft.com/office/2006/metadata/properties" xmlns:ns2="4915e972-61e5-4d4c-b543-2d318c4b3474" xmlns:ns3="23b9e80c-3a48-4502-8ff6-f20db106a2cd" targetNamespace="http://schemas.microsoft.com/office/2006/metadata/properties" ma:root="true" ma:fieldsID="d29b795d6e5964a5d5005f0c31bcf314" ns2:_="" ns3:_="">
    <xsd:import namespace="4915e972-61e5-4d4c-b543-2d318c4b3474"/>
    <xsd:import namespace="23b9e80c-3a48-4502-8ff6-f20db106a2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15e972-61e5-4d4c-b543-2d318c4b34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b9e80c-3a48-4502-8ff6-f20db106a2c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382F39-45E2-47A5-87A8-18D40C11F097}">
  <ds:schemaRefs>
    <ds:schemaRef ds:uri="23b9e80c-3a48-4502-8ff6-f20db106a2cd"/>
    <ds:schemaRef ds:uri="4915e972-61e5-4d4c-b543-2d318c4b347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BC4071D-8C28-4C14-B1ED-2ED19F8C4649}">
  <ds:schemaRefs>
    <ds:schemaRef ds:uri="23b9e80c-3a48-4502-8ff6-f20db106a2cd"/>
    <ds:schemaRef ds:uri="4915e972-61e5-4d4c-b543-2d318c4b347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A544AE9-7E50-47AD-A66E-E2C5233EDF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Presentazione16_9</Template>
  <TotalTime>0</TotalTime>
  <Words>568</Words>
  <Application>Microsoft Office PowerPoint</Application>
  <PresentationFormat>Personalizzato</PresentationFormat>
  <Paragraphs>51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Courier New</vt:lpstr>
      <vt:lpstr>Source Sans Pro</vt:lpstr>
      <vt:lpstr>Source Sans Pro Light</vt:lpstr>
      <vt:lpstr>Source Sans Pro LightSource Sans Pro LightSource Sans Pro LightSource Sans Pro Light</vt:lpstr>
      <vt:lpstr>Presentazione16_9</vt:lpstr>
      <vt:lpstr>Presentazione standard di PowerPoint</vt:lpstr>
      <vt:lpstr>Instructional advantages   AR: Akçayir &amp; Akçayir, 2017; Bujak et al., 2013; Chen et al., 2017; Garzon et al., 2021; Jetter et al., 2018; Radu, 2014; Sirakaya &amp; Sirakaya, 2020 VR: Allcoat et al., 2018; Hamilton et al., 2021; Huang et al., 2020; Jensen &amp; Konradsen, 2017; Kaplan et al., 2021; Li et al., 2018; Wu et al., 2020</vt:lpstr>
      <vt:lpstr>Disadvantages   (e.g., Akçayir &amp; Akçayir, 2017; Bacca et al., 2014; Bujak et al., 2013; Chen et al., 2017; Jetter et al., 2018; Lee et al., 2019; Moro et al., 2021; Park et al., 2019; Radu, 2014; Wuller et al., 2019)</vt:lpstr>
      <vt:lpstr> Summary</vt:lpstr>
    </vt:vector>
  </TitlesOfParts>
  <Company>EHB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the educational value  of immersive technologies  in vocational education</dc:title>
  <dc:creator>Amenduni Francesca</dc:creator>
  <cp:lastModifiedBy>Candido Vito</cp:lastModifiedBy>
  <cp:revision>2</cp:revision>
  <dcterms:created xsi:type="dcterms:W3CDTF">2021-11-04T16:40:21Z</dcterms:created>
  <dcterms:modified xsi:type="dcterms:W3CDTF">2022-05-03T08:32:45Z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0x0101000863C70CD452CA4797D43A5D517E56CD</vt:lpwstr>
  </property>
</Properties>
</file>