
<file path=[Content_Types].xml><?xml version="1.0" encoding="utf-8"?>
<Types xmlns="http://schemas.openxmlformats.org/package/2006/content-types">
  <Default Extension="emf" ContentType="image/x-emf"/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6"/>
  </p:notesMasterIdLst>
  <p:sldIdLst>
    <p:sldId id="256" r:id="rId5"/>
    <p:sldId id="2145706951" r:id="rId6"/>
    <p:sldId id="3646" r:id="rId7"/>
    <p:sldId id="2145706937" r:id="rId8"/>
    <p:sldId id="2145706979" r:id="rId9"/>
    <p:sldId id="2145707007" r:id="rId10"/>
    <p:sldId id="2145707006" r:id="rId11"/>
    <p:sldId id="2145706970" r:id="rId12"/>
    <p:sldId id="2145706954" r:id="rId13"/>
    <p:sldId id="2145706982" r:id="rId14"/>
    <p:sldId id="2145706983" r:id="rId15"/>
    <p:sldId id="2145707008" r:id="rId16"/>
    <p:sldId id="2145706984" r:id="rId17"/>
    <p:sldId id="2145706985" r:id="rId18"/>
    <p:sldId id="2145706986" r:id="rId19"/>
    <p:sldId id="2145706987" r:id="rId20"/>
    <p:sldId id="2145706988" r:id="rId21"/>
    <p:sldId id="2145707000" r:id="rId22"/>
    <p:sldId id="2145707001" r:id="rId23"/>
    <p:sldId id="2145707002" r:id="rId24"/>
    <p:sldId id="2145707003" r:id="rId25"/>
    <p:sldId id="2145707004" r:id="rId26"/>
    <p:sldId id="2145707005" r:id="rId27"/>
    <p:sldId id="2145706965" r:id="rId28"/>
    <p:sldId id="2145706973" r:id="rId29"/>
    <p:sldId id="2145706998" r:id="rId30"/>
    <p:sldId id="2145706999" r:id="rId31"/>
    <p:sldId id="2145706994" r:id="rId32"/>
    <p:sldId id="2145706964" r:id="rId33"/>
    <p:sldId id="2145706962" r:id="rId34"/>
    <p:sldId id="2145706936" r:id="rId3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80" userDrawn="1">
          <p15:clr>
            <a:srgbClr val="5ACBF0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66"/>
    <a:srgbClr val="00CC99"/>
    <a:srgbClr val="66FFCC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934A31-A2C7-4CA5-87B6-C454D65FAB08}" v="115" dt="2025-10-27T15:16:35.024"/>
    <p1510:client id="{EA18EC04-C6E4-4B11-AD1A-E8244E740D55}" v="9" dt="2025-10-27T15:24:18.9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Designformatvorlage 1 - Akz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16" d="100"/>
          <a:sy n="116" d="100"/>
        </p:scale>
        <p:origin x="376" y="176"/>
      </p:cViewPr>
      <p:guideLst>
        <p:guide orient="horz" pos="118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nsing Silvia (EB)" userId="a054239b-34a7-43ba-b64d-e3c79d82ea54" providerId="ADAL" clId="{2082FA58-9D27-4FEC-8FA4-B44AAF3A12CB}"/>
    <pc:docChg chg="undo custSel modSld">
      <pc:chgData name="Mensing Silvia (EB)" userId="a054239b-34a7-43ba-b64d-e3c79d82ea54" providerId="ADAL" clId="{2082FA58-9D27-4FEC-8FA4-B44AAF3A12CB}" dt="2025-10-27T14:05:12.744" v="651" actId="20577"/>
      <pc:docMkLst>
        <pc:docMk/>
      </pc:docMkLst>
      <pc:sldChg chg="modSp mod">
        <pc:chgData name="Mensing Silvia (EB)" userId="a054239b-34a7-43ba-b64d-e3c79d82ea54" providerId="ADAL" clId="{2082FA58-9D27-4FEC-8FA4-B44AAF3A12CB}" dt="2025-10-27T13:32:37.224" v="30" actId="20577"/>
        <pc:sldMkLst>
          <pc:docMk/>
          <pc:sldMk cId="2401585294" sldId="256"/>
        </pc:sldMkLst>
        <pc:spChg chg="mod">
          <ac:chgData name="Mensing Silvia (EB)" userId="a054239b-34a7-43ba-b64d-e3c79d82ea54" providerId="ADAL" clId="{2082FA58-9D27-4FEC-8FA4-B44AAF3A12CB}" dt="2025-10-27T13:32:37.224" v="30" actId="20577"/>
          <ac:spMkLst>
            <pc:docMk/>
            <pc:sldMk cId="2401585294" sldId="256"/>
            <ac:spMk id="2" creationId="{F6E4BDB9-0DFA-64B6-56FA-47BF88CC0C89}"/>
          </ac:spMkLst>
        </pc:spChg>
      </pc:sldChg>
      <pc:sldChg chg="modSp mod">
        <pc:chgData name="Mensing Silvia (EB)" userId="a054239b-34a7-43ba-b64d-e3c79d82ea54" providerId="ADAL" clId="{2082FA58-9D27-4FEC-8FA4-B44AAF3A12CB}" dt="2025-10-27T14:05:12.744" v="651" actId="20577"/>
        <pc:sldMkLst>
          <pc:docMk/>
          <pc:sldMk cId="3936516918" sldId="2145706936"/>
        </pc:sldMkLst>
        <pc:spChg chg="mod">
          <ac:chgData name="Mensing Silvia (EB)" userId="a054239b-34a7-43ba-b64d-e3c79d82ea54" providerId="ADAL" clId="{2082FA58-9D27-4FEC-8FA4-B44AAF3A12CB}" dt="2025-10-27T14:05:12.744" v="651" actId="20577"/>
          <ac:spMkLst>
            <pc:docMk/>
            <pc:sldMk cId="3936516918" sldId="2145706936"/>
            <ac:spMk id="2" creationId="{31744A35-46A6-DA64-675F-2A6B28AFD718}"/>
          </ac:spMkLst>
        </pc:spChg>
      </pc:sldChg>
      <pc:sldChg chg="modSp mod">
        <pc:chgData name="Mensing Silvia (EB)" userId="a054239b-34a7-43ba-b64d-e3c79d82ea54" providerId="ADAL" clId="{2082FA58-9D27-4FEC-8FA4-B44AAF3A12CB}" dt="2025-10-27T13:33:54.698" v="47" actId="1036"/>
        <pc:sldMkLst>
          <pc:docMk/>
          <pc:sldMk cId="1467025743" sldId="2145706937"/>
        </pc:sldMkLst>
        <pc:spChg chg="mod">
          <ac:chgData name="Mensing Silvia (EB)" userId="a054239b-34a7-43ba-b64d-e3c79d82ea54" providerId="ADAL" clId="{2082FA58-9D27-4FEC-8FA4-B44AAF3A12CB}" dt="2025-10-27T13:33:45.396" v="46" actId="1076"/>
          <ac:spMkLst>
            <pc:docMk/>
            <pc:sldMk cId="1467025743" sldId="2145706937"/>
            <ac:spMk id="2" creationId="{7BE8CA45-649F-4B1A-F248-D90D1AE52CD7}"/>
          </ac:spMkLst>
        </pc:spChg>
        <pc:picChg chg="mod">
          <ac:chgData name="Mensing Silvia (EB)" userId="a054239b-34a7-43ba-b64d-e3c79d82ea54" providerId="ADAL" clId="{2082FA58-9D27-4FEC-8FA4-B44AAF3A12CB}" dt="2025-10-27T13:33:54.698" v="47" actId="1036"/>
          <ac:picMkLst>
            <pc:docMk/>
            <pc:sldMk cId="1467025743" sldId="2145706937"/>
            <ac:picMk id="6" creationId="{4590AB78-FD56-7125-8541-0AB7F2CDC0F9}"/>
          </ac:picMkLst>
        </pc:picChg>
      </pc:sldChg>
      <pc:sldChg chg="modSp mod">
        <pc:chgData name="Mensing Silvia (EB)" userId="a054239b-34a7-43ba-b64d-e3c79d82ea54" providerId="ADAL" clId="{2082FA58-9D27-4FEC-8FA4-B44AAF3A12CB}" dt="2025-10-27T13:32:28.422" v="25" actId="20577"/>
        <pc:sldMkLst>
          <pc:docMk/>
          <pc:sldMk cId="2814295449" sldId="2145706951"/>
        </pc:sldMkLst>
        <pc:spChg chg="mod">
          <ac:chgData name="Mensing Silvia (EB)" userId="a054239b-34a7-43ba-b64d-e3c79d82ea54" providerId="ADAL" clId="{2082FA58-9D27-4FEC-8FA4-B44AAF3A12CB}" dt="2025-10-27T13:32:28.422" v="25" actId="20577"/>
          <ac:spMkLst>
            <pc:docMk/>
            <pc:sldMk cId="2814295449" sldId="2145706951"/>
            <ac:spMk id="2" creationId="{78D5A616-5BDA-DDD5-A87B-3AEFE03C41E4}"/>
          </ac:spMkLst>
        </pc:spChg>
      </pc:sldChg>
      <pc:sldChg chg="modSp mod">
        <pc:chgData name="Mensing Silvia (EB)" userId="a054239b-34a7-43ba-b64d-e3c79d82ea54" providerId="ADAL" clId="{2082FA58-9D27-4FEC-8FA4-B44AAF3A12CB}" dt="2025-10-27T13:41:00.665" v="113" actId="20577"/>
        <pc:sldMkLst>
          <pc:docMk/>
          <pc:sldMk cId="3786596649" sldId="2145706954"/>
        </pc:sldMkLst>
        <pc:spChg chg="mod">
          <ac:chgData name="Mensing Silvia (EB)" userId="a054239b-34a7-43ba-b64d-e3c79d82ea54" providerId="ADAL" clId="{2082FA58-9D27-4FEC-8FA4-B44AAF3A12CB}" dt="2025-10-27T13:40:23.221" v="108" actId="20577"/>
          <ac:spMkLst>
            <pc:docMk/>
            <pc:sldMk cId="3786596649" sldId="2145706954"/>
            <ac:spMk id="2" creationId="{7DC3E448-84E9-4448-5B29-45933FB5128F}"/>
          </ac:spMkLst>
        </pc:spChg>
        <pc:spChg chg="mod">
          <ac:chgData name="Mensing Silvia (EB)" userId="a054239b-34a7-43ba-b64d-e3c79d82ea54" providerId="ADAL" clId="{2082FA58-9D27-4FEC-8FA4-B44AAF3A12CB}" dt="2025-10-27T13:41:00.665" v="113" actId="20577"/>
          <ac:spMkLst>
            <pc:docMk/>
            <pc:sldMk cId="3786596649" sldId="2145706954"/>
            <ac:spMk id="6" creationId="{695D51B2-AD3C-EE86-A861-E0627C89F037}"/>
          </ac:spMkLst>
        </pc:spChg>
      </pc:sldChg>
      <pc:sldChg chg="modSp mod">
        <pc:chgData name="Mensing Silvia (EB)" userId="a054239b-34a7-43ba-b64d-e3c79d82ea54" providerId="ADAL" clId="{2082FA58-9D27-4FEC-8FA4-B44AAF3A12CB}" dt="2025-10-27T13:39:53.888" v="107" actId="20577"/>
        <pc:sldMkLst>
          <pc:docMk/>
          <pc:sldMk cId="234491946" sldId="2145706970"/>
        </pc:sldMkLst>
        <pc:spChg chg="mod">
          <ac:chgData name="Mensing Silvia (EB)" userId="a054239b-34a7-43ba-b64d-e3c79d82ea54" providerId="ADAL" clId="{2082FA58-9D27-4FEC-8FA4-B44AAF3A12CB}" dt="2025-10-27T13:39:53.888" v="107" actId="20577"/>
          <ac:spMkLst>
            <pc:docMk/>
            <pc:sldMk cId="234491946" sldId="2145706970"/>
            <ac:spMk id="4" creationId="{BA0949C5-7FD2-DE04-9787-035724F60671}"/>
          </ac:spMkLst>
        </pc:spChg>
      </pc:sldChg>
      <pc:sldChg chg="modSp mod">
        <pc:chgData name="Mensing Silvia (EB)" userId="a054239b-34a7-43ba-b64d-e3c79d82ea54" providerId="ADAL" clId="{2082FA58-9D27-4FEC-8FA4-B44AAF3A12CB}" dt="2025-10-27T14:01:02.239" v="491" actId="20577"/>
        <pc:sldMkLst>
          <pc:docMk/>
          <pc:sldMk cId="1946818637" sldId="2145706973"/>
        </pc:sldMkLst>
        <pc:spChg chg="mod">
          <ac:chgData name="Mensing Silvia (EB)" userId="a054239b-34a7-43ba-b64d-e3c79d82ea54" providerId="ADAL" clId="{2082FA58-9D27-4FEC-8FA4-B44AAF3A12CB}" dt="2025-10-27T14:01:02.239" v="491" actId="20577"/>
          <ac:spMkLst>
            <pc:docMk/>
            <pc:sldMk cId="1946818637" sldId="2145706973"/>
            <ac:spMk id="2" creationId="{BB9D3FF7-5B5F-C495-26A0-B1AF7314CF7F}"/>
          </ac:spMkLst>
        </pc:spChg>
      </pc:sldChg>
      <pc:sldChg chg="modSp mod">
        <pc:chgData name="Mensing Silvia (EB)" userId="a054239b-34a7-43ba-b64d-e3c79d82ea54" providerId="ADAL" clId="{2082FA58-9D27-4FEC-8FA4-B44AAF3A12CB}" dt="2025-10-27T13:36:16.853" v="72" actId="27636"/>
        <pc:sldMkLst>
          <pc:docMk/>
          <pc:sldMk cId="2707562259" sldId="2145706979"/>
        </pc:sldMkLst>
        <pc:spChg chg="mod">
          <ac:chgData name="Mensing Silvia (EB)" userId="a054239b-34a7-43ba-b64d-e3c79d82ea54" providerId="ADAL" clId="{2082FA58-9D27-4FEC-8FA4-B44AAF3A12CB}" dt="2025-10-27T13:36:16.853" v="72" actId="27636"/>
          <ac:spMkLst>
            <pc:docMk/>
            <pc:sldMk cId="2707562259" sldId="2145706979"/>
            <ac:spMk id="2" creationId="{FE05F324-EFA1-B3D8-04B8-B0A055729D4C}"/>
          </ac:spMkLst>
        </pc:spChg>
      </pc:sldChg>
      <pc:sldChg chg="modSp mod">
        <pc:chgData name="Mensing Silvia (EB)" userId="a054239b-34a7-43ba-b64d-e3c79d82ea54" providerId="ADAL" clId="{2082FA58-9D27-4FEC-8FA4-B44AAF3A12CB}" dt="2025-10-27T13:42:20.532" v="121" actId="20577"/>
        <pc:sldMkLst>
          <pc:docMk/>
          <pc:sldMk cId="4198164002" sldId="2145706982"/>
        </pc:sldMkLst>
        <pc:spChg chg="mod">
          <ac:chgData name="Mensing Silvia (EB)" userId="a054239b-34a7-43ba-b64d-e3c79d82ea54" providerId="ADAL" clId="{2082FA58-9D27-4FEC-8FA4-B44AAF3A12CB}" dt="2025-10-27T13:42:20.532" v="121" actId="20577"/>
          <ac:spMkLst>
            <pc:docMk/>
            <pc:sldMk cId="4198164002" sldId="2145706982"/>
            <ac:spMk id="2" creationId="{38E3F1AE-6465-B104-4ED4-391137F664DA}"/>
          </ac:spMkLst>
        </pc:spChg>
        <pc:spChg chg="mod">
          <ac:chgData name="Mensing Silvia (EB)" userId="a054239b-34a7-43ba-b64d-e3c79d82ea54" providerId="ADAL" clId="{2082FA58-9D27-4FEC-8FA4-B44AAF3A12CB}" dt="2025-10-27T13:41:07.135" v="114" actId="20577"/>
          <ac:spMkLst>
            <pc:docMk/>
            <pc:sldMk cId="4198164002" sldId="2145706982"/>
            <ac:spMk id="3" creationId="{8F22DC19-04EA-BF4C-95BF-65AF2A399426}"/>
          </ac:spMkLst>
        </pc:spChg>
      </pc:sldChg>
      <pc:sldChg chg="modSp mod">
        <pc:chgData name="Mensing Silvia (EB)" userId="a054239b-34a7-43ba-b64d-e3c79d82ea54" providerId="ADAL" clId="{2082FA58-9D27-4FEC-8FA4-B44AAF3A12CB}" dt="2025-10-27T13:45:04.776" v="153" actId="20577"/>
        <pc:sldMkLst>
          <pc:docMk/>
          <pc:sldMk cId="265237203" sldId="2145706983"/>
        </pc:sldMkLst>
        <pc:spChg chg="mod">
          <ac:chgData name="Mensing Silvia (EB)" userId="a054239b-34a7-43ba-b64d-e3c79d82ea54" providerId="ADAL" clId="{2082FA58-9D27-4FEC-8FA4-B44AAF3A12CB}" dt="2025-10-27T13:45:04.776" v="153" actId="20577"/>
          <ac:spMkLst>
            <pc:docMk/>
            <pc:sldMk cId="265237203" sldId="2145706983"/>
            <ac:spMk id="2" creationId="{4E91B305-E3EC-BC5B-6F50-9E37BDF1C407}"/>
          </ac:spMkLst>
        </pc:spChg>
        <pc:spChg chg="mod">
          <ac:chgData name="Mensing Silvia (EB)" userId="a054239b-34a7-43ba-b64d-e3c79d82ea54" providerId="ADAL" clId="{2082FA58-9D27-4FEC-8FA4-B44AAF3A12CB}" dt="2025-10-27T13:43:04.233" v="124" actId="14100"/>
          <ac:spMkLst>
            <pc:docMk/>
            <pc:sldMk cId="265237203" sldId="2145706983"/>
            <ac:spMk id="3" creationId="{B166AD20-2F08-66ED-8BB9-E2CB676A5E8A}"/>
          </ac:spMkLst>
        </pc:spChg>
      </pc:sldChg>
      <pc:sldChg chg="modSp mod">
        <pc:chgData name="Mensing Silvia (EB)" userId="a054239b-34a7-43ba-b64d-e3c79d82ea54" providerId="ADAL" clId="{2082FA58-9D27-4FEC-8FA4-B44AAF3A12CB}" dt="2025-10-27T13:50:14.876" v="282" actId="20577"/>
        <pc:sldMkLst>
          <pc:docMk/>
          <pc:sldMk cId="1290197363" sldId="2145706984"/>
        </pc:sldMkLst>
        <pc:spChg chg="mod">
          <ac:chgData name="Mensing Silvia (EB)" userId="a054239b-34a7-43ba-b64d-e3c79d82ea54" providerId="ADAL" clId="{2082FA58-9D27-4FEC-8FA4-B44AAF3A12CB}" dt="2025-10-27T13:50:14.876" v="282" actId="20577"/>
          <ac:spMkLst>
            <pc:docMk/>
            <pc:sldMk cId="1290197363" sldId="2145706984"/>
            <ac:spMk id="2" creationId="{1983BC68-700C-7EE5-D22C-64775733C5F2}"/>
          </ac:spMkLst>
        </pc:spChg>
      </pc:sldChg>
      <pc:sldChg chg="modSp mod">
        <pc:chgData name="Mensing Silvia (EB)" userId="a054239b-34a7-43ba-b64d-e3c79d82ea54" providerId="ADAL" clId="{2082FA58-9D27-4FEC-8FA4-B44AAF3A12CB}" dt="2025-10-27T13:51:48.557" v="291" actId="20577"/>
        <pc:sldMkLst>
          <pc:docMk/>
          <pc:sldMk cId="2513806011" sldId="2145706986"/>
        </pc:sldMkLst>
        <pc:spChg chg="mod">
          <ac:chgData name="Mensing Silvia (EB)" userId="a054239b-34a7-43ba-b64d-e3c79d82ea54" providerId="ADAL" clId="{2082FA58-9D27-4FEC-8FA4-B44AAF3A12CB}" dt="2025-10-27T13:51:48.557" v="291" actId="20577"/>
          <ac:spMkLst>
            <pc:docMk/>
            <pc:sldMk cId="2513806011" sldId="2145706986"/>
            <ac:spMk id="2" creationId="{8B20EAA0-5462-B4EA-F3F5-D34DB90F3A41}"/>
          </ac:spMkLst>
        </pc:spChg>
      </pc:sldChg>
      <pc:sldChg chg="addSp modSp mod">
        <pc:chgData name="Mensing Silvia (EB)" userId="a054239b-34a7-43ba-b64d-e3c79d82ea54" providerId="ADAL" clId="{2082FA58-9D27-4FEC-8FA4-B44AAF3A12CB}" dt="2025-10-27T13:53:06.716" v="310" actId="14100"/>
        <pc:sldMkLst>
          <pc:docMk/>
          <pc:sldMk cId="3485713676" sldId="2145706987"/>
        </pc:sldMkLst>
        <pc:spChg chg="mod">
          <ac:chgData name="Mensing Silvia (EB)" userId="a054239b-34a7-43ba-b64d-e3c79d82ea54" providerId="ADAL" clId="{2082FA58-9D27-4FEC-8FA4-B44AAF3A12CB}" dt="2025-10-27T13:52:29.845" v="303" actId="20577"/>
          <ac:spMkLst>
            <pc:docMk/>
            <pc:sldMk cId="3485713676" sldId="2145706987"/>
            <ac:spMk id="2" creationId="{8FF58D0B-DDD5-49BA-834E-08B3EB6DF433}"/>
          </ac:spMkLst>
        </pc:spChg>
        <pc:spChg chg="add mod">
          <ac:chgData name="Mensing Silvia (EB)" userId="a054239b-34a7-43ba-b64d-e3c79d82ea54" providerId="ADAL" clId="{2082FA58-9D27-4FEC-8FA4-B44AAF3A12CB}" dt="2025-10-27T13:53:06.716" v="310" actId="14100"/>
          <ac:spMkLst>
            <pc:docMk/>
            <pc:sldMk cId="3485713676" sldId="2145706987"/>
            <ac:spMk id="5" creationId="{2F3FC521-EB2F-4A09-B4D5-EB1A2B1D714A}"/>
          </ac:spMkLst>
        </pc:spChg>
      </pc:sldChg>
      <pc:sldChg chg="modSp mod">
        <pc:chgData name="Mensing Silvia (EB)" userId="a054239b-34a7-43ba-b64d-e3c79d82ea54" providerId="ADAL" clId="{2082FA58-9D27-4FEC-8FA4-B44AAF3A12CB}" dt="2025-10-27T13:54:16.293" v="321" actId="20577"/>
        <pc:sldMkLst>
          <pc:docMk/>
          <pc:sldMk cId="3451520577" sldId="2145706988"/>
        </pc:sldMkLst>
        <pc:spChg chg="mod">
          <ac:chgData name="Mensing Silvia (EB)" userId="a054239b-34a7-43ba-b64d-e3c79d82ea54" providerId="ADAL" clId="{2082FA58-9D27-4FEC-8FA4-B44AAF3A12CB}" dt="2025-10-27T13:54:16.293" v="321" actId="20577"/>
          <ac:spMkLst>
            <pc:docMk/>
            <pc:sldMk cId="3451520577" sldId="2145706988"/>
            <ac:spMk id="2" creationId="{640EB925-3F2C-63BA-F8A4-D35938E76EEF}"/>
          </ac:spMkLst>
        </pc:spChg>
        <pc:spChg chg="mod">
          <ac:chgData name="Mensing Silvia (EB)" userId="a054239b-34a7-43ba-b64d-e3c79d82ea54" providerId="ADAL" clId="{2082FA58-9D27-4FEC-8FA4-B44AAF3A12CB}" dt="2025-10-27T13:53:33.025" v="314" actId="20577"/>
          <ac:spMkLst>
            <pc:docMk/>
            <pc:sldMk cId="3451520577" sldId="2145706988"/>
            <ac:spMk id="3" creationId="{6A45B405-3C9E-A127-7A16-9E19C54A96EE}"/>
          </ac:spMkLst>
        </pc:spChg>
      </pc:sldChg>
      <pc:sldChg chg="modSp mod">
        <pc:chgData name="Mensing Silvia (EB)" userId="a054239b-34a7-43ba-b64d-e3c79d82ea54" providerId="ADAL" clId="{2082FA58-9D27-4FEC-8FA4-B44AAF3A12CB}" dt="2025-10-27T14:04:32.228" v="597" actId="20577"/>
        <pc:sldMkLst>
          <pc:docMk/>
          <pc:sldMk cId="1131688532" sldId="2145706994"/>
        </pc:sldMkLst>
        <pc:spChg chg="mod">
          <ac:chgData name="Mensing Silvia (EB)" userId="a054239b-34a7-43ba-b64d-e3c79d82ea54" providerId="ADAL" clId="{2082FA58-9D27-4FEC-8FA4-B44AAF3A12CB}" dt="2025-10-27T14:04:32.228" v="597" actId="20577"/>
          <ac:spMkLst>
            <pc:docMk/>
            <pc:sldMk cId="1131688532" sldId="2145706994"/>
            <ac:spMk id="2" creationId="{694CDD6D-4748-CF49-7017-D3BCE6B9067A}"/>
          </ac:spMkLst>
        </pc:spChg>
      </pc:sldChg>
      <pc:sldChg chg="modSp mod">
        <pc:chgData name="Mensing Silvia (EB)" userId="a054239b-34a7-43ba-b64d-e3c79d82ea54" providerId="ADAL" clId="{2082FA58-9D27-4FEC-8FA4-B44AAF3A12CB}" dt="2025-10-27T14:02:37.479" v="563" actId="14100"/>
        <pc:sldMkLst>
          <pc:docMk/>
          <pc:sldMk cId="886349787" sldId="2145706998"/>
        </pc:sldMkLst>
        <pc:spChg chg="mod">
          <ac:chgData name="Mensing Silvia (EB)" userId="a054239b-34a7-43ba-b64d-e3c79d82ea54" providerId="ADAL" clId="{2082FA58-9D27-4FEC-8FA4-B44AAF3A12CB}" dt="2025-10-27T14:01:20.243" v="495" actId="20577"/>
          <ac:spMkLst>
            <pc:docMk/>
            <pc:sldMk cId="886349787" sldId="2145706998"/>
            <ac:spMk id="2" creationId="{1B3E6E6A-3BDE-6743-5AD7-04B26A711370}"/>
          </ac:spMkLst>
        </pc:spChg>
        <pc:spChg chg="mod">
          <ac:chgData name="Mensing Silvia (EB)" userId="a054239b-34a7-43ba-b64d-e3c79d82ea54" providerId="ADAL" clId="{2082FA58-9D27-4FEC-8FA4-B44AAF3A12CB}" dt="2025-10-27T14:02:37.479" v="563" actId="14100"/>
          <ac:spMkLst>
            <pc:docMk/>
            <pc:sldMk cId="886349787" sldId="2145706998"/>
            <ac:spMk id="3" creationId="{F5113581-15C2-1159-0660-04E159D76B3C}"/>
          </ac:spMkLst>
        </pc:spChg>
        <pc:spChg chg="mod">
          <ac:chgData name="Mensing Silvia (EB)" userId="a054239b-34a7-43ba-b64d-e3c79d82ea54" providerId="ADAL" clId="{2082FA58-9D27-4FEC-8FA4-B44AAF3A12CB}" dt="2025-10-27T14:01:58.537" v="536" actId="20577"/>
          <ac:spMkLst>
            <pc:docMk/>
            <pc:sldMk cId="886349787" sldId="2145706998"/>
            <ac:spMk id="14" creationId="{EF5C759D-1539-ABAB-50FB-0E9BC23A5889}"/>
          </ac:spMkLst>
        </pc:spChg>
        <pc:spChg chg="mod">
          <ac:chgData name="Mensing Silvia (EB)" userId="a054239b-34a7-43ba-b64d-e3c79d82ea54" providerId="ADAL" clId="{2082FA58-9D27-4FEC-8FA4-B44AAF3A12CB}" dt="2025-10-27T14:02:12.047" v="545" actId="313"/>
          <ac:spMkLst>
            <pc:docMk/>
            <pc:sldMk cId="886349787" sldId="2145706998"/>
            <ac:spMk id="18" creationId="{719ABCFA-3A7C-1F10-C7B6-18C1AEAA25AC}"/>
          </ac:spMkLst>
        </pc:spChg>
      </pc:sldChg>
      <pc:sldChg chg="modSp mod">
        <pc:chgData name="Mensing Silvia (EB)" userId="a054239b-34a7-43ba-b64d-e3c79d82ea54" providerId="ADAL" clId="{2082FA58-9D27-4FEC-8FA4-B44AAF3A12CB}" dt="2025-10-27T14:03:52.975" v="584" actId="20577"/>
        <pc:sldMkLst>
          <pc:docMk/>
          <pc:sldMk cId="258854319" sldId="2145706999"/>
        </pc:sldMkLst>
        <pc:spChg chg="mod">
          <ac:chgData name="Mensing Silvia (EB)" userId="a054239b-34a7-43ba-b64d-e3c79d82ea54" providerId="ADAL" clId="{2082FA58-9D27-4FEC-8FA4-B44AAF3A12CB}" dt="2025-10-27T14:03:52.975" v="584" actId="20577"/>
          <ac:spMkLst>
            <pc:docMk/>
            <pc:sldMk cId="258854319" sldId="2145706999"/>
            <ac:spMk id="24" creationId="{658D2B80-78C9-9E0D-9916-32DBC30A4EA4}"/>
          </ac:spMkLst>
        </pc:spChg>
      </pc:sldChg>
      <pc:sldChg chg="modSp mod">
        <pc:chgData name="Mensing Silvia (EB)" userId="a054239b-34a7-43ba-b64d-e3c79d82ea54" providerId="ADAL" clId="{2082FA58-9D27-4FEC-8FA4-B44AAF3A12CB}" dt="2025-10-27T13:55:17.285" v="328" actId="20577"/>
        <pc:sldMkLst>
          <pc:docMk/>
          <pc:sldMk cId="3925309245" sldId="2145707000"/>
        </pc:sldMkLst>
        <pc:spChg chg="mod">
          <ac:chgData name="Mensing Silvia (EB)" userId="a054239b-34a7-43ba-b64d-e3c79d82ea54" providerId="ADAL" clId="{2082FA58-9D27-4FEC-8FA4-B44AAF3A12CB}" dt="2025-10-27T13:55:17.285" v="328" actId="20577"/>
          <ac:spMkLst>
            <pc:docMk/>
            <pc:sldMk cId="3925309245" sldId="2145707000"/>
            <ac:spMk id="2" creationId="{01CCEF41-3074-5842-547D-6685B1B05CA0}"/>
          </ac:spMkLst>
        </pc:spChg>
      </pc:sldChg>
      <pc:sldChg chg="modSp mod">
        <pc:chgData name="Mensing Silvia (EB)" userId="a054239b-34a7-43ba-b64d-e3c79d82ea54" providerId="ADAL" clId="{2082FA58-9D27-4FEC-8FA4-B44AAF3A12CB}" dt="2025-10-27T13:56:06.312" v="357" actId="20577"/>
        <pc:sldMkLst>
          <pc:docMk/>
          <pc:sldMk cId="3054339760" sldId="2145707001"/>
        </pc:sldMkLst>
        <pc:spChg chg="mod">
          <ac:chgData name="Mensing Silvia (EB)" userId="a054239b-34a7-43ba-b64d-e3c79d82ea54" providerId="ADAL" clId="{2082FA58-9D27-4FEC-8FA4-B44AAF3A12CB}" dt="2025-10-27T13:56:06.312" v="357" actId="20577"/>
          <ac:spMkLst>
            <pc:docMk/>
            <pc:sldMk cId="3054339760" sldId="2145707001"/>
            <ac:spMk id="2" creationId="{364F26C6-0B34-FB68-DDFF-5B0505F5B2F3}"/>
          </ac:spMkLst>
        </pc:spChg>
        <pc:spChg chg="mod">
          <ac:chgData name="Mensing Silvia (EB)" userId="a054239b-34a7-43ba-b64d-e3c79d82ea54" providerId="ADAL" clId="{2082FA58-9D27-4FEC-8FA4-B44AAF3A12CB}" dt="2025-10-27T13:55:41.097" v="337" actId="20577"/>
          <ac:spMkLst>
            <pc:docMk/>
            <pc:sldMk cId="3054339760" sldId="2145707001"/>
            <ac:spMk id="3" creationId="{28E37D3F-81C8-97C1-5714-351BA9EAF3D5}"/>
          </ac:spMkLst>
        </pc:spChg>
      </pc:sldChg>
      <pc:sldChg chg="modSp mod">
        <pc:chgData name="Mensing Silvia (EB)" userId="a054239b-34a7-43ba-b64d-e3c79d82ea54" providerId="ADAL" clId="{2082FA58-9D27-4FEC-8FA4-B44AAF3A12CB}" dt="2025-10-27T13:57:09.446" v="430" actId="27636"/>
        <pc:sldMkLst>
          <pc:docMk/>
          <pc:sldMk cId="3030436232" sldId="2145707002"/>
        </pc:sldMkLst>
        <pc:spChg chg="mod">
          <ac:chgData name="Mensing Silvia (EB)" userId="a054239b-34a7-43ba-b64d-e3c79d82ea54" providerId="ADAL" clId="{2082FA58-9D27-4FEC-8FA4-B44AAF3A12CB}" dt="2025-10-27T13:57:09.446" v="430" actId="27636"/>
          <ac:spMkLst>
            <pc:docMk/>
            <pc:sldMk cId="3030436232" sldId="2145707002"/>
            <ac:spMk id="2" creationId="{EFADF357-03E3-978B-5FC2-B09FD52922FE}"/>
          </ac:spMkLst>
        </pc:spChg>
        <pc:spChg chg="mod">
          <ac:chgData name="Mensing Silvia (EB)" userId="a054239b-34a7-43ba-b64d-e3c79d82ea54" providerId="ADAL" clId="{2082FA58-9D27-4FEC-8FA4-B44AAF3A12CB}" dt="2025-10-27T13:56:49.625" v="424" actId="1036"/>
          <ac:spMkLst>
            <pc:docMk/>
            <pc:sldMk cId="3030436232" sldId="2145707002"/>
            <ac:spMk id="3" creationId="{9750DE45-AA4E-7A66-1F88-41859861C288}"/>
          </ac:spMkLst>
        </pc:spChg>
      </pc:sldChg>
      <pc:sldChg chg="modSp mod">
        <pc:chgData name="Mensing Silvia (EB)" userId="a054239b-34a7-43ba-b64d-e3c79d82ea54" providerId="ADAL" clId="{2082FA58-9D27-4FEC-8FA4-B44AAF3A12CB}" dt="2025-10-27T13:58:26.011" v="475" actId="20577"/>
        <pc:sldMkLst>
          <pc:docMk/>
          <pc:sldMk cId="3166637383" sldId="2145707003"/>
        </pc:sldMkLst>
        <pc:spChg chg="mod">
          <ac:chgData name="Mensing Silvia (EB)" userId="a054239b-34a7-43ba-b64d-e3c79d82ea54" providerId="ADAL" clId="{2082FA58-9D27-4FEC-8FA4-B44AAF3A12CB}" dt="2025-10-27T13:58:26.011" v="475" actId="20577"/>
          <ac:spMkLst>
            <pc:docMk/>
            <pc:sldMk cId="3166637383" sldId="2145707003"/>
            <ac:spMk id="2" creationId="{A23E947E-481C-E501-6AF1-277DC8D18827}"/>
          </ac:spMkLst>
        </pc:spChg>
      </pc:sldChg>
      <pc:sldChg chg="modSp mod">
        <pc:chgData name="Mensing Silvia (EB)" userId="a054239b-34a7-43ba-b64d-e3c79d82ea54" providerId="ADAL" clId="{2082FA58-9D27-4FEC-8FA4-B44AAF3A12CB}" dt="2025-10-27T13:59:10.745" v="482" actId="14100"/>
        <pc:sldMkLst>
          <pc:docMk/>
          <pc:sldMk cId="2742217553" sldId="2145707004"/>
        </pc:sldMkLst>
        <pc:spChg chg="mod">
          <ac:chgData name="Mensing Silvia (EB)" userId="a054239b-34a7-43ba-b64d-e3c79d82ea54" providerId="ADAL" clId="{2082FA58-9D27-4FEC-8FA4-B44AAF3A12CB}" dt="2025-10-27T13:58:58.008" v="479" actId="20577"/>
          <ac:spMkLst>
            <pc:docMk/>
            <pc:sldMk cId="2742217553" sldId="2145707004"/>
            <ac:spMk id="3" creationId="{A4780570-21A5-F17C-F582-587318F3AD5C}"/>
          </ac:spMkLst>
        </pc:spChg>
        <pc:spChg chg="mod">
          <ac:chgData name="Mensing Silvia (EB)" userId="a054239b-34a7-43ba-b64d-e3c79d82ea54" providerId="ADAL" clId="{2082FA58-9D27-4FEC-8FA4-B44AAF3A12CB}" dt="2025-10-27T13:59:10.745" v="482" actId="14100"/>
          <ac:spMkLst>
            <pc:docMk/>
            <pc:sldMk cId="2742217553" sldId="2145707004"/>
            <ac:spMk id="13" creationId="{84F4262C-475E-6C0A-E5A2-1127D4CFF8CA}"/>
          </ac:spMkLst>
        </pc:spChg>
      </pc:sldChg>
      <pc:sldChg chg="modSp mod">
        <pc:chgData name="Mensing Silvia (EB)" userId="a054239b-34a7-43ba-b64d-e3c79d82ea54" providerId="ADAL" clId="{2082FA58-9D27-4FEC-8FA4-B44AAF3A12CB}" dt="2025-10-27T14:00:09.257" v="486" actId="12"/>
        <pc:sldMkLst>
          <pc:docMk/>
          <pc:sldMk cId="1779396303" sldId="2145707005"/>
        </pc:sldMkLst>
        <pc:spChg chg="mod">
          <ac:chgData name="Mensing Silvia (EB)" userId="a054239b-34a7-43ba-b64d-e3c79d82ea54" providerId="ADAL" clId="{2082FA58-9D27-4FEC-8FA4-B44AAF3A12CB}" dt="2025-10-27T14:00:09.257" v="486" actId="12"/>
          <ac:spMkLst>
            <pc:docMk/>
            <pc:sldMk cId="1779396303" sldId="2145707005"/>
            <ac:spMk id="6" creationId="{5E977198-3294-6F86-6AC0-043062EDF34B}"/>
          </ac:spMkLst>
        </pc:spChg>
      </pc:sldChg>
      <pc:sldChg chg="modSp mod">
        <pc:chgData name="Mensing Silvia (EB)" userId="a054239b-34a7-43ba-b64d-e3c79d82ea54" providerId="ADAL" clId="{2082FA58-9D27-4FEC-8FA4-B44AAF3A12CB}" dt="2025-10-27T13:39:00.223" v="105" actId="20577"/>
        <pc:sldMkLst>
          <pc:docMk/>
          <pc:sldMk cId="93512439" sldId="2145707006"/>
        </pc:sldMkLst>
        <pc:spChg chg="mod">
          <ac:chgData name="Mensing Silvia (EB)" userId="a054239b-34a7-43ba-b64d-e3c79d82ea54" providerId="ADAL" clId="{2082FA58-9D27-4FEC-8FA4-B44AAF3A12CB}" dt="2025-10-27T13:39:00.223" v="105" actId="20577"/>
          <ac:spMkLst>
            <pc:docMk/>
            <pc:sldMk cId="93512439" sldId="2145707006"/>
            <ac:spMk id="2" creationId="{7AC0C1CB-47D6-A2E0-BEDD-96B74E457F84}"/>
          </ac:spMkLst>
        </pc:spChg>
      </pc:sldChg>
      <pc:sldChg chg="modSp mod">
        <pc:chgData name="Mensing Silvia (EB)" userId="a054239b-34a7-43ba-b64d-e3c79d82ea54" providerId="ADAL" clId="{2082FA58-9D27-4FEC-8FA4-B44AAF3A12CB}" dt="2025-10-27T13:37:09.521" v="81" actId="20577"/>
        <pc:sldMkLst>
          <pc:docMk/>
          <pc:sldMk cId="3833589495" sldId="2145707007"/>
        </pc:sldMkLst>
        <pc:spChg chg="mod">
          <ac:chgData name="Mensing Silvia (EB)" userId="a054239b-34a7-43ba-b64d-e3c79d82ea54" providerId="ADAL" clId="{2082FA58-9D27-4FEC-8FA4-B44AAF3A12CB}" dt="2025-10-27T13:37:09.521" v="81" actId="20577"/>
          <ac:spMkLst>
            <pc:docMk/>
            <pc:sldMk cId="3833589495" sldId="2145707007"/>
            <ac:spMk id="2" creationId="{F86C8631-AFB5-174B-1831-83CCF0303460}"/>
          </ac:spMkLst>
        </pc:spChg>
      </pc:sldChg>
      <pc:sldChg chg="modSp mod">
        <pc:chgData name="Mensing Silvia (EB)" userId="a054239b-34a7-43ba-b64d-e3c79d82ea54" providerId="ADAL" clId="{2082FA58-9D27-4FEC-8FA4-B44AAF3A12CB}" dt="2025-10-27T13:49:13.698" v="277" actId="12"/>
        <pc:sldMkLst>
          <pc:docMk/>
          <pc:sldMk cId="1471266714" sldId="2145707008"/>
        </pc:sldMkLst>
        <pc:spChg chg="mod">
          <ac:chgData name="Mensing Silvia (EB)" userId="a054239b-34a7-43ba-b64d-e3c79d82ea54" providerId="ADAL" clId="{2082FA58-9D27-4FEC-8FA4-B44AAF3A12CB}" dt="2025-10-27T13:49:13.698" v="277" actId="12"/>
          <ac:spMkLst>
            <pc:docMk/>
            <pc:sldMk cId="1471266714" sldId="2145707008"/>
            <ac:spMk id="2" creationId="{AF52CDBF-78B3-73CA-4D65-80D22403BB19}"/>
          </ac:spMkLst>
        </pc:spChg>
        <pc:spChg chg="mod">
          <ac:chgData name="Mensing Silvia (EB)" userId="a054239b-34a7-43ba-b64d-e3c79d82ea54" providerId="ADAL" clId="{2082FA58-9D27-4FEC-8FA4-B44AAF3A12CB}" dt="2025-10-27T13:45:40.783" v="158" actId="14100"/>
          <ac:spMkLst>
            <pc:docMk/>
            <pc:sldMk cId="1471266714" sldId="2145707008"/>
            <ac:spMk id="3" creationId="{2C68F50E-8670-A3FF-5209-39708DBBE63F}"/>
          </ac:spMkLst>
        </pc:spChg>
      </pc:sldChg>
    </pc:docChg>
  </pc:docChgLst>
  <pc:docChgLst>
    <pc:chgData name="Hirt Christian (EB)" userId="S::christian.hirt@eb-zuerich.ch::e47e2b29-83b7-4f8c-a50c-0bc094274a81" providerId="AD" clId="Web-{EA18EC04-C6E4-4B11-AD1A-E8244E740D55}"/>
    <pc:docChg chg="modSld">
      <pc:chgData name="Hirt Christian (EB)" userId="S::christian.hirt@eb-zuerich.ch::e47e2b29-83b7-4f8c-a50c-0bc094274a81" providerId="AD" clId="Web-{EA18EC04-C6E4-4B11-AD1A-E8244E740D55}" dt="2025-10-27T15:24:18.228" v="7" actId="20577"/>
      <pc:docMkLst>
        <pc:docMk/>
      </pc:docMkLst>
      <pc:sldChg chg="modSp">
        <pc:chgData name="Hirt Christian (EB)" userId="S::christian.hirt@eb-zuerich.ch::e47e2b29-83b7-4f8c-a50c-0bc094274a81" providerId="AD" clId="Web-{EA18EC04-C6E4-4B11-AD1A-E8244E740D55}" dt="2025-10-27T15:24:18.228" v="7" actId="20577"/>
        <pc:sldMkLst>
          <pc:docMk/>
          <pc:sldMk cId="2908212128" sldId="2145706965"/>
        </pc:sldMkLst>
        <pc:spChg chg="mod">
          <ac:chgData name="Hirt Christian (EB)" userId="S::christian.hirt@eb-zuerich.ch::e47e2b29-83b7-4f8c-a50c-0bc094274a81" providerId="AD" clId="Web-{EA18EC04-C6E4-4B11-AD1A-E8244E740D55}" dt="2025-10-27T15:24:18.228" v="7" actId="20577"/>
          <ac:spMkLst>
            <pc:docMk/>
            <pc:sldMk cId="2908212128" sldId="2145706965"/>
            <ac:spMk id="2" creationId="{41B1F687-DD36-037C-09C2-1C294B89EAC1}"/>
          </ac:spMkLst>
        </pc:spChg>
      </pc:sldChg>
    </pc:docChg>
  </pc:docChgLst>
  <pc:docChgLst>
    <pc:chgData name="Hirt Christian (EB)" userId="S::christian.hirt@eb-zuerich.ch::e47e2b29-83b7-4f8c-a50c-0bc094274a81" providerId="AD" clId="Web-{E8934A31-A2C7-4CA5-87B6-C454D65FAB08}"/>
    <pc:docChg chg="modSld">
      <pc:chgData name="Hirt Christian (EB)" userId="S::christian.hirt@eb-zuerich.ch::e47e2b29-83b7-4f8c-a50c-0bc094274a81" providerId="AD" clId="Web-{E8934A31-A2C7-4CA5-87B6-C454D65FAB08}" dt="2025-10-27T15:16:35.024" v="123" actId="20577"/>
      <pc:docMkLst>
        <pc:docMk/>
      </pc:docMkLst>
      <pc:sldChg chg="delSp modSp">
        <pc:chgData name="Hirt Christian (EB)" userId="S::christian.hirt@eb-zuerich.ch::e47e2b29-83b7-4f8c-a50c-0bc094274a81" providerId="AD" clId="Web-{E8934A31-A2C7-4CA5-87B6-C454D65FAB08}" dt="2025-10-27T15:16:35.024" v="123" actId="20577"/>
        <pc:sldMkLst>
          <pc:docMk/>
          <pc:sldMk cId="3485713676" sldId="2145706987"/>
        </pc:sldMkLst>
        <pc:spChg chg="mod">
          <ac:chgData name="Hirt Christian (EB)" userId="S::christian.hirt@eb-zuerich.ch::e47e2b29-83b7-4f8c-a50c-0bc094274a81" providerId="AD" clId="Web-{E8934A31-A2C7-4CA5-87B6-C454D65FAB08}" dt="2025-10-27T15:16:35.024" v="123" actId="20577"/>
          <ac:spMkLst>
            <pc:docMk/>
            <pc:sldMk cId="3485713676" sldId="2145706987"/>
            <ac:spMk id="2" creationId="{8FF58D0B-DDD5-49BA-834E-08B3EB6DF433}"/>
          </ac:spMkLst>
        </pc:spChg>
        <pc:spChg chg="del">
          <ac:chgData name="Hirt Christian (EB)" userId="S::christian.hirt@eb-zuerich.ch::e47e2b29-83b7-4f8c-a50c-0bc094274a81" providerId="AD" clId="Web-{E8934A31-A2C7-4CA5-87B6-C454D65FAB08}" dt="2025-10-27T15:15:24.180" v="46"/>
          <ac:spMkLst>
            <pc:docMk/>
            <pc:sldMk cId="3485713676" sldId="2145706987"/>
            <ac:spMk id="5" creationId="{2F3FC521-EB2F-4A09-B4D5-EB1A2B1D714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E07C13-D426-4520-AE3B-2BD8E44D8435}" type="datetimeFigureOut">
              <a:rPr lang="de-CH" smtClean="0"/>
              <a:t>28.10.25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AD4D6E-829F-4A43-80BA-4E527F49D25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91587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306735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050D2-0D0A-665F-A567-1241B2555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6452836-8A67-9705-2B4C-58B0F868B7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91FA551-6C66-CB88-12E2-E8D7C7D202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8153C2D-296F-90FC-572A-FC9A53BDBE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10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66729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38E2B5-CEFA-EB96-5F09-CF6F4EB52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874E2E1-C74D-F99F-A964-F1BB77BB14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FB97616-B3E6-2F7B-1897-2D31359135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D5C234B-F119-F94E-1F02-D36B79C8E8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11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278912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98C9F-8968-14AC-BD59-0801441A6A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F0F2CEF-D2AA-9575-BA0A-E397870A6C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4B14A4C-74D8-4E20-DAE7-87E90EC25F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8709217-56BB-950B-2957-F0515D89DF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12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5993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7F0CF-E223-C0CC-8462-AEE287E0B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A646CAD-6E70-6EC3-4F1C-08C496789C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77E574D-8738-5504-23F8-C1B9F3D6AA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C9D6D35-C5D2-4C04-E573-1077E2F9CA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13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918691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A84ED-77A5-5DD6-AEC5-F6B86B37B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B5DA6D9-CCB5-4462-9C78-9078FFE874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1DB3200-6919-8CFB-C120-C5FE72B091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5B3BF2C-D2A8-31CE-0211-758230A647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14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235681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9AC1E-0668-32A5-F4CC-2C981FF7AC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32710A2-FF20-157E-76C7-0F6EB70888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D553D8D-8D79-CE2F-746A-587DE89717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110ABAC-EF96-2C01-4523-94C8D0AA69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15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096754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50641-2EB7-E985-B797-EFD9F345E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44B1921-31A4-09CB-F7E6-894EA5E730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40D3801-E294-8E7A-F926-F7CCF3BF07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5461A47-5BC9-92E7-0F74-8CB43CF39B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16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691388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EE2D-3101-31EA-3234-61AFC40AA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6B7B8BD-5B26-466D-7C1B-75EBEF5AC4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61B2CC8-2497-0660-2738-A0F74F9C9C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2E10663-6A6E-BC72-3D3C-15AD33DF79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17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417186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22854-D4D4-741A-7C6A-74D26C5AB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142EB78-5A04-A8DD-85E1-40C32D5453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E8373D5-7396-DCB2-7D22-C2075B6FAD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123AA53-6906-9EDE-7F84-910C01745C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18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668709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DC0CC-89FF-D4DB-01B1-67920966F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2FAC7A6-8BB3-FF48-3929-85765BFFEA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B302F47-5A84-AC04-3818-9AA1AD00C6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1A17CD6-5CED-C4BF-8B1A-3554C1E319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19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930747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EB Zürich Lebenslanges Lernen, Berufsbildner, Integrationsvorlehre, Digitales Lehren und Lernen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815419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74784-E681-4D71-0807-EB356F26A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6FC871C-6832-BD12-4770-BF146515C8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860D439-CBFE-43D8-2BDC-235AD07EFA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6377FD8-F60B-C917-FE6C-325B02A907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20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491033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5CBF0-13C5-073E-EFE4-C380E7223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5DDEDC7-F779-F91F-9308-D20697FFE6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E5869A8-D9DA-A8B3-3F9A-FD88834134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B68AA6E-F4AC-AFE8-F20A-DF230A4790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21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138448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DC7833-F6F5-3A45-E020-4EAAD3C80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CB047EA-E1E2-11AA-3640-6F9B5A3D64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173630C-6AA0-D63E-F383-2F03940CDD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CCFEBDA-6BAF-44FF-C045-2DD7B2859B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22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241999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23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7333226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24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733322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92DC3-53CA-0430-CDCF-6CAA6CE34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AD251D0-06F6-CE5B-9183-8C7A9512C6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05C0C0E-18E7-7F42-32BE-723A447CFC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DFEB762-5822-ACF5-DA71-7B64B9B7CE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25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806123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1FC7B-CB88-686C-2A06-8E67DBA23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7BE4DFC-840B-D6CF-BE6C-76FEF251BA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9197219-2B7F-3C8F-0DF5-188F818BD3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FD767A0-9542-B3E4-1303-F86B4BAF9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26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073545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5821C-58A7-8A94-FAA2-28CE4FF3F4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A9EE1AD-AA15-1A03-FB6E-736F218B6C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80C1344-BD42-05CE-EAD5-BD5228EFDB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BB9914A-C01D-E096-13A0-36F41417E2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27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844160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C8DE3-76B8-7215-3419-242F47D9B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6B81952-2964-F8E3-0596-50ECEA851F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ACECF9D-DE7C-B31C-054C-45C69F0729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800"/>
              <a:t>Der Mensch ist 3D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B1B222D-A931-77D4-9C1D-2A4A3AE1AB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28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7381643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E7607-42FE-782A-3CF0-8F30C48AA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6989731-2C87-D84F-44CC-12A3EA5D7B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BEBF018-C0AE-4C8B-F488-E2B0E6DFD5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8B2BC44-E31C-6616-0279-0723C98092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29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431054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EB Digital </a:t>
            </a:r>
            <a:r>
              <a:rPr lang="de-DE" err="1"/>
              <a:t>Makerspace</a:t>
            </a:r>
            <a:r>
              <a:rPr lang="de-DE"/>
              <a:t> -&gt; Stellen Infrastruktur zur Verfügung, kommen vor Ort, entwerfen und betreiben verschiedene Lernszenarios.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3121182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0DAA63-E3B7-C996-DB05-12AF01824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8F9D14A-1291-8C48-E8B2-BD4D4036B8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7ED6AF3-354E-C86E-84A1-37A292AD09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F2EA27F-1C0B-521E-C8F1-633D2435E1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30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44412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Ablauf -&gt; kurzer Input, primär selber erleben.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015401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8FD26-1440-38CF-5762-14B39170B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F323D20-0D5B-3DFB-8946-58AB680587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53B4E43-44E6-BA0D-655F-C16C013CD4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800"/>
              <a:t>Innovationsprojekt des Kantons Zürich: Multiverse der 4. Lernort (2022)</a:t>
            </a:r>
          </a:p>
          <a:p>
            <a:r>
              <a:rPr lang="de-DE" sz="1800"/>
              <a:t>Bilder </a:t>
            </a:r>
          </a:p>
          <a:p>
            <a:r>
              <a:rPr lang="de-DE" sz="1800"/>
              <a:t>Projektraum -&gt; Recherche, welche Lebensmittel gibt es bereits 3D. Warenannahme.</a:t>
            </a:r>
          </a:p>
          <a:p>
            <a:r>
              <a:rPr lang="de-DE" sz="1800"/>
              <a:t>Schulraum ABZ</a:t>
            </a:r>
          </a:p>
          <a:p>
            <a:r>
              <a:rPr lang="de-DE" sz="1800"/>
              <a:t>360° Aufnahme </a:t>
            </a:r>
            <a:r>
              <a:rPr lang="de-DE" sz="1800" err="1"/>
              <a:t>grössere</a:t>
            </a:r>
            <a:r>
              <a:rPr lang="de-DE" sz="1800"/>
              <a:t> Gastroküche -&gt; Basis für den Küchenrundgang</a:t>
            </a:r>
          </a:p>
          <a:p>
            <a:endParaRPr lang="de-DE" sz="180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3173D25-0F35-B0F7-03A4-43EBEE7F84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020653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9CC1E-288E-DB3A-5913-EA21D2886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436B802-9B79-19B5-3CD6-DAE79065FF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AA67328-DF97-84EA-C144-DB0D76ED39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800"/>
              <a:t>Kurze Demo mit der VR – Brille, am Anfang oder nach der Intro oder begleitend.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4C7F191-EF9C-F3D5-B231-379C074090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411181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DBB3A-AF02-9427-9EA4-ED2CD2CE4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1181A8A-1008-641A-043D-E7C77CD0CD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FE8C106-6673-56E3-DA05-61FCB23878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800"/>
              <a:t>Wieviel kostet 3D Technologie? Alle Geräte im </a:t>
            </a:r>
            <a:r>
              <a:rPr lang="de-DE" sz="1800" err="1"/>
              <a:t>Konsumerbereich</a:t>
            </a:r>
            <a:r>
              <a:rPr lang="de-DE" sz="1800"/>
              <a:t>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6634FED-A99C-4B1F-417B-E297389750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218649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5BF15-D78F-571D-EEBB-B11BC6CD6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E9446D1-EE29-E7D6-1F85-A8E4D43D6B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5EEC055-EB11-D0CB-5369-E1A808129E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2400"/>
              <a:t>Diverse Aspekte des immersiven Lernens sind in der Berufsbildung gut verankert.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434438B-BFAA-F784-A2F6-854B87571D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722391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340E5-66E0-CFD0-FA31-14DF1D01F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0547294-508A-3C13-F1AF-0F199AD7DF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D7577E3-05E0-360D-886A-EAD07EF22D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Mögliche Einsatzgebiete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3DD76D9-4533-5C43-6937-D16A8098DE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16824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 19">
            <a:extLst>
              <a:ext uri="{FF2B5EF4-FFF2-40B4-BE49-F238E27FC236}">
                <a16:creationId xmlns:a16="http://schemas.microsoft.com/office/drawing/2014/main" id="{6F5734A3-2C01-2E45-9FFF-EBEE8F632D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859" t="10480" r="5601" b="1596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3" name="Textplatzhalter 22">
            <a:extLst>
              <a:ext uri="{FF2B5EF4-FFF2-40B4-BE49-F238E27FC236}">
                <a16:creationId xmlns:a16="http://schemas.microsoft.com/office/drawing/2014/main" id="{50D07E97-63FF-004D-B6CF-98B161B81E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7975" y="5243400"/>
            <a:ext cx="7235825" cy="777599"/>
          </a:xfrm>
        </p:spPr>
        <p:txBody>
          <a:bodyPr anchor="ctr">
            <a:noAutofit/>
          </a:bodyPr>
          <a:lstStyle>
            <a:lvl1pPr marL="0" indent="0">
              <a:buNone/>
              <a:defRPr sz="25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>
              <a:buNone/>
              <a:defRPr sz="2500">
                <a:solidFill>
                  <a:schemeClr val="bg2">
                    <a:lumMod val="10000"/>
                  </a:schemeClr>
                </a:solidFill>
              </a:defRPr>
            </a:lvl2pPr>
          </a:lstStyle>
          <a:p>
            <a:pPr lvl="0"/>
            <a:r>
              <a:rPr lang="de-DE"/>
              <a:t>07. Januar 2022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D5CDFBA-ABB9-0E40-B7B9-11A772C46F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7975" y="2651400"/>
            <a:ext cx="7235825" cy="2333350"/>
          </a:xfrm>
          <a:prstGeom prst="rect">
            <a:avLst/>
          </a:prstGeom>
        </p:spPr>
        <p:txBody>
          <a:bodyPr tIns="108000" rIns="90000" anchor="t">
            <a:noAutofit/>
          </a:bodyPr>
          <a:lstStyle>
            <a:lvl1pPr algn="l">
              <a:lnSpc>
                <a:spcPct val="100000"/>
              </a:lnSpc>
              <a:defRPr sz="50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de-DE"/>
              <a:t>Präsentationstitel</a:t>
            </a:r>
            <a:endParaRPr lang="de-CH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FB5DC2C-4877-C346-8A78-F76928020A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7975" y="319088"/>
            <a:ext cx="2628901" cy="801323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846F6B49-084D-E34E-BD99-3B69980892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705" t="-294" r="19669" b="294"/>
          <a:stretch/>
        </p:blipFill>
        <p:spPr>
          <a:xfrm>
            <a:off x="7830521" y="397261"/>
            <a:ext cx="2291965" cy="2291965"/>
          </a:xfrm>
          <a:prstGeom prst="ellipse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A300E890-D84E-0444-9F74-E799F2B1D8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76" r="16676"/>
          <a:stretch/>
        </p:blipFill>
        <p:spPr>
          <a:xfrm>
            <a:off x="9510233" y="2920113"/>
            <a:ext cx="2110058" cy="2110058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734F48F0-0999-6E40-9A1E-EEA1A6D2CFA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79" r="16679"/>
          <a:stretch/>
        </p:blipFill>
        <p:spPr>
          <a:xfrm>
            <a:off x="8076562" y="4593790"/>
            <a:ext cx="1593001" cy="159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444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titel_Digi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6F0BC5B7-4919-2845-B491-A5B5114017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D5CDFBA-ABB9-0E40-B7B9-11A772C46F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4325" y="1873250"/>
            <a:ext cx="7229475" cy="31115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lang="de-CH" smtClean="0">
                <a:effectLst/>
              </a:defRPr>
            </a:lvl1pPr>
          </a:lstStyle>
          <a:p>
            <a:r>
              <a:rPr lang="de-CH" noProof="0">
                <a:effectLst/>
                <a:latin typeface="Helvetica" pitchFamily="2" charset="0"/>
              </a:rPr>
              <a:t>Zwischentitel Folie für </a:t>
            </a:r>
            <a:br>
              <a:rPr lang="de-CH" noProof="0">
                <a:effectLst/>
                <a:latin typeface="Helvetica" pitchFamily="2" charset="0"/>
              </a:rPr>
            </a:br>
            <a:r>
              <a:rPr lang="de-CH" noProof="0">
                <a:effectLst/>
                <a:latin typeface="Helvetica" pitchFamily="2" charset="0"/>
              </a:rPr>
              <a:t>EB Digital um neue</a:t>
            </a:r>
            <a:br>
              <a:rPr lang="de-CH" noProof="0">
                <a:effectLst/>
                <a:latin typeface="Helvetica" pitchFamily="2" charset="0"/>
              </a:rPr>
            </a:br>
            <a:r>
              <a:rPr lang="de-CH" noProof="0">
                <a:effectLst/>
                <a:latin typeface="Helvetica" pitchFamily="2" charset="0"/>
              </a:rPr>
              <a:t>Abschnitte anzukündigen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A300E890-D84E-0444-9F74-E799F2B1D88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0" r="440"/>
          <a:stretch/>
        </p:blipFill>
        <p:spPr>
          <a:xfrm>
            <a:off x="8024813" y="1231012"/>
            <a:ext cx="3859212" cy="2591687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734F48F0-0999-6E40-9A1E-EEA1A6D2CF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400" r="24962"/>
          <a:stretch/>
        </p:blipFill>
        <p:spPr>
          <a:xfrm>
            <a:off x="7765234" y="4088965"/>
            <a:ext cx="2299516" cy="229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983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tufu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3C42915-02D8-2B40-8A08-05D2FA4F8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8987" y="1614488"/>
            <a:ext cx="10614025" cy="4406900"/>
          </a:xfrm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Erste Ebene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660D545A-6CD3-F84D-BBD5-F22B9477008D}"/>
              </a:ext>
            </a:extLst>
          </p:cNvPr>
          <p:cNvCxnSpPr/>
          <p:nvPr userDrawn="1"/>
        </p:nvCxnSpPr>
        <p:spPr>
          <a:xfrm>
            <a:off x="316993" y="1095056"/>
            <a:ext cx="115571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FA78F396-D3D6-9845-A546-44721C2AE528}"/>
              </a:ext>
            </a:extLst>
          </p:cNvPr>
          <p:cNvCxnSpPr/>
          <p:nvPr userDrawn="1"/>
        </p:nvCxnSpPr>
        <p:spPr>
          <a:xfrm>
            <a:off x="316993" y="6162015"/>
            <a:ext cx="11557150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>
            <a:extLst>
              <a:ext uri="{FF2B5EF4-FFF2-40B4-BE49-F238E27FC236}">
                <a16:creationId xmlns:a16="http://schemas.microsoft.com/office/drawing/2014/main" id="{60B25ED9-24E7-6146-8C3D-30442E757F6C}"/>
              </a:ext>
            </a:extLst>
          </p:cNvPr>
          <p:cNvSpPr txBox="1"/>
          <p:nvPr userDrawn="1"/>
        </p:nvSpPr>
        <p:spPr>
          <a:xfrm>
            <a:off x="792868" y="6346988"/>
            <a:ext cx="1048632" cy="24789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CH" sz="16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 Zürich</a:t>
            </a:r>
          </a:p>
        </p:txBody>
      </p:sp>
      <p:sp>
        <p:nvSpPr>
          <p:cNvPr id="15" name="Rahmen 14">
            <a:extLst>
              <a:ext uri="{FF2B5EF4-FFF2-40B4-BE49-F238E27FC236}">
                <a16:creationId xmlns:a16="http://schemas.microsoft.com/office/drawing/2014/main" id="{D186602A-AEE0-854C-8512-DEA578DDB4E5}"/>
              </a:ext>
            </a:extLst>
          </p:cNvPr>
          <p:cNvSpPr/>
          <p:nvPr userDrawn="1"/>
        </p:nvSpPr>
        <p:spPr>
          <a:xfrm>
            <a:off x="316993" y="6283161"/>
            <a:ext cx="392329" cy="392400"/>
          </a:xfrm>
          <a:prstGeom prst="frame">
            <a:avLst>
              <a:gd name="adj1" fmla="val 2756"/>
            </a:avLst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6" name="Rechtwinkliges Dreieck 15">
            <a:extLst>
              <a:ext uri="{FF2B5EF4-FFF2-40B4-BE49-F238E27FC236}">
                <a16:creationId xmlns:a16="http://schemas.microsoft.com/office/drawing/2014/main" id="{74FE9368-1D10-0E48-9718-F508E17B7343}"/>
              </a:ext>
            </a:extLst>
          </p:cNvPr>
          <p:cNvSpPr/>
          <p:nvPr userDrawn="1"/>
        </p:nvSpPr>
        <p:spPr>
          <a:xfrm>
            <a:off x="316993" y="6281737"/>
            <a:ext cx="392329" cy="393823"/>
          </a:xfrm>
          <a:prstGeom prst="rtTriangl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3AC178BF-F2F1-7449-B806-AEC1D5511E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2868" y="318600"/>
            <a:ext cx="10610145" cy="6597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Folientitel</a:t>
            </a:r>
            <a:endParaRPr lang="de-CH"/>
          </a:p>
        </p:txBody>
      </p:sp>
      <p:sp>
        <p:nvSpPr>
          <p:cNvPr id="14" name="Foliennummernplatzhalter 5">
            <a:extLst>
              <a:ext uri="{FF2B5EF4-FFF2-40B4-BE49-F238E27FC236}">
                <a16:creationId xmlns:a16="http://schemas.microsoft.com/office/drawing/2014/main" id="{2B941EAC-B4FA-4446-B5E6-6F0F4F420006}"/>
              </a:ext>
            </a:extLst>
          </p:cNvPr>
          <p:cNvSpPr txBox="1">
            <a:spLocks/>
          </p:cNvSpPr>
          <p:nvPr userDrawn="1"/>
        </p:nvSpPr>
        <p:spPr>
          <a:xfrm>
            <a:off x="9221276" y="628173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600" kern="12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A97780C-D06F-6F41-9BD3-D301E9E7D7C9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644404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5ACA488-C51C-9948-A6E8-5EBE7E9F59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868" y="2133601"/>
            <a:ext cx="10610145" cy="336867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stemschrift Normal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stemschrift Normal"/>
              <a:buNone/>
              <a:tabLst/>
              <a:defRPr/>
            </a:pPr>
            <a:r>
              <a:rPr lang="de-DE"/>
              <a:t>Text eingeben…</a:t>
            </a:r>
          </a:p>
          <a:p>
            <a:pPr lvl="0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4B6A6D1-4766-7A49-8EAD-F87A187308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2868" y="319088"/>
            <a:ext cx="10610145" cy="6597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Folientitel</a:t>
            </a:r>
            <a:endParaRPr lang="de-CH"/>
          </a:p>
        </p:txBody>
      </p: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660D545A-6CD3-F84D-BBD5-F22B9477008D}"/>
              </a:ext>
            </a:extLst>
          </p:cNvPr>
          <p:cNvCxnSpPr/>
          <p:nvPr userDrawn="1"/>
        </p:nvCxnSpPr>
        <p:spPr>
          <a:xfrm>
            <a:off x="316993" y="1095056"/>
            <a:ext cx="115571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FA78F396-D3D6-9845-A546-44721C2AE528}"/>
              </a:ext>
            </a:extLst>
          </p:cNvPr>
          <p:cNvCxnSpPr/>
          <p:nvPr userDrawn="1"/>
        </p:nvCxnSpPr>
        <p:spPr>
          <a:xfrm>
            <a:off x="316993" y="6162015"/>
            <a:ext cx="11557150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>
            <a:extLst>
              <a:ext uri="{FF2B5EF4-FFF2-40B4-BE49-F238E27FC236}">
                <a16:creationId xmlns:a16="http://schemas.microsoft.com/office/drawing/2014/main" id="{60B25ED9-24E7-6146-8C3D-30442E757F6C}"/>
              </a:ext>
            </a:extLst>
          </p:cNvPr>
          <p:cNvSpPr txBox="1"/>
          <p:nvPr userDrawn="1"/>
        </p:nvSpPr>
        <p:spPr>
          <a:xfrm>
            <a:off x="792868" y="6346988"/>
            <a:ext cx="1048632" cy="24789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CH" sz="16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 Zürich</a:t>
            </a:r>
          </a:p>
        </p:txBody>
      </p:sp>
      <p:sp>
        <p:nvSpPr>
          <p:cNvPr id="15" name="Rahmen 14">
            <a:extLst>
              <a:ext uri="{FF2B5EF4-FFF2-40B4-BE49-F238E27FC236}">
                <a16:creationId xmlns:a16="http://schemas.microsoft.com/office/drawing/2014/main" id="{D186602A-AEE0-854C-8512-DEA578DDB4E5}"/>
              </a:ext>
            </a:extLst>
          </p:cNvPr>
          <p:cNvSpPr/>
          <p:nvPr userDrawn="1"/>
        </p:nvSpPr>
        <p:spPr>
          <a:xfrm>
            <a:off x="316993" y="6283161"/>
            <a:ext cx="392329" cy="392400"/>
          </a:xfrm>
          <a:prstGeom prst="frame">
            <a:avLst>
              <a:gd name="adj1" fmla="val 2756"/>
            </a:avLst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6" name="Rechtwinkliges Dreieck 15">
            <a:extLst>
              <a:ext uri="{FF2B5EF4-FFF2-40B4-BE49-F238E27FC236}">
                <a16:creationId xmlns:a16="http://schemas.microsoft.com/office/drawing/2014/main" id="{74FE9368-1D10-0E48-9718-F508E17B7343}"/>
              </a:ext>
            </a:extLst>
          </p:cNvPr>
          <p:cNvSpPr/>
          <p:nvPr userDrawn="1"/>
        </p:nvSpPr>
        <p:spPr>
          <a:xfrm>
            <a:off x="316993" y="6281737"/>
            <a:ext cx="392329" cy="393823"/>
          </a:xfrm>
          <a:prstGeom prst="rtTriangl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1C18FFAC-6A0E-C248-BD77-87030237CAFE}"/>
              </a:ext>
            </a:extLst>
          </p:cNvPr>
          <p:cNvSpPr txBox="1">
            <a:spLocks/>
          </p:cNvSpPr>
          <p:nvPr userDrawn="1"/>
        </p:nvSpPr>
        <p:spPr>
          <a:xfrm>
            <a:off x="9221276" y="628173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600" kern="12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A97780C-D06F-6F41-9BD3-D301E9E7D7C9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302204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el 1">
            <a:extLst>
              <a:ext uri="{FF2B5EF4-FFF2-40B4-BE49-F238E27FC236}">
                <a16:creationId xmlns:a16="http://schemas.microsoft.com/office/drawing/2014/main" id="{DF401620-BBEA-D146-96AE-3C5B81513A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2868" y="319088"/>
            <a:ext cx="10610145" cy="65979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Folientitel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98D0E5AB-0840-E644-87DB-FFB86758D75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88988" y="1355725"/>
            <a:ext cx="5307012" cy="4660899"/>
          </a:xfrm>
        </p:spPr>
        <p:txBody>
          <a:bodyPr>
            <a:noAutofit/>
          </a:bodyPr>
          <a:lstStyle>
            <a:lvl1pPr marL="285750" indent="-285750">
              <a:lnSpc>
                <a:spcPct val="100000"/>
              </a:lnSpc>
              <a:spcBef>
                <a:spcPts val="0"/>
              </a:spcBef>
              <a:buFont typeface="Symbol" pitchFamily="2" charset="2"/>
              <a:buChar char="-"/>
              <a:defRPr lang="de-CH" sz="1800" smtClean="0">
                <a:effectLst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 eingeben…</a:t>
            </a:r>
          </a:p>
        </p:txBody>
      </p: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660D545A-6CD3-F84D-BBD5-F22B9477008D}"/>
              </a:ext>
            </a:extLst>
          </p:cNvPr>
          <p:cNvCxnSpPr/>
          <p:nvPr userDrawn="1"/>
        </p:nvCxnSpPr>
        <p:spPr>
          <a:xfrm>
            <a:off x="316993" y="1095056"/>
            <a:ext cx="115571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FA78F396-D3D6-9845-A546-44721C2AE528}"/>
              </a:ext>
            </a:extLst>
          </p:cNvPr>
          <p:cNvCxnSpPr/>
          <p:nvPr userDrawn="1"/>
        </p:nvCxnSpPr>
        <p:spPr>
          <a:xfrm>
            <a:off x="316993" y="6162015"/>
            <a:ext cx="11557150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>
            <a:extLst>
              <a:ext uri="{FF2B5EF4-FFF2-40B4-BE49-F238E27FC236}">
                <a16:creationId xmlns:a16="http://schemas.microsoft.com/office/drawing/2014/main" id="{60B25ED9-24E7-6146-8C3D-30442E757F6C}"/>
              </a:ext>
            </a:extLst>
          </p:cNvPr>
          <p:cNvSpPr txBox="1"/>
          <p:nvPr userDrawn="1"/>
        </p:nvSpPr>
        <p:spPr>
          <a:xfrm>
            <a:off x="792868" y="6346988"/>
            <a:ext cx="1048632" cy="24789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CH" sz="16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 Zürich</a:t>
            </a:r>
          </a:p>
        </p:txBody>
      </p:sp>
      <p:sp>
        <p:nvSpPr>
          <p:cNvPr id="15" name="Rahmen 14">
            <a:extLst>
              <a:ext uri="{FF2B5EF4-FFF2-40B4-BE49-F238E27FC236}">
                <a16:creationId xmlns:a16="http://schemas.microsoft.com/office/drawing/2014/main" id="{D186602A-AEE0-854C-8512-DEA578DDB4E5}"/>
              </a:ext>
            </a:extLst>
          </p:cNvPr>
          <p:cNvSpPr/>
          <p:nvPr userDrawn="1"/>
        </p:nvSpPr>
        <p:spPr>
          <a:xfrm>
            <a:off x="316993" y="6283161"/>
            <a:ext cx="392329" cy="392400"/>
          </a:xfrm>
          <a:prstGeom prst="frame">
            <a:avLst>
              <a:gd name="adj1" fmla="val 2756"/>
            </a:avLst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6" name="Rechtwinkliges Dreieck 15">
            <a:extLst>
              <a:ext uri="{FF2B5EF4-FFF2-40B4-BE49-F238E27FC236}">
                <a16:creationId xmlns:a16="http://schemas.microsoft.com/office/drawing/2014/main" id="{74FE9368-1D10-0E48-9718-F508E17B7343}"/>
              </a:ext>
            </a:extLst>
          </p:cNvPr>
          <p:cNvSpPr/>
          <p:nvPr userDrawn="1"/>
        </p:nvSpPr>
        <p:spPr>
          <a:xfrm>
            <a:off x="316993" y="6281737"/>
            <a:ext cx="392329" cy="393823"/>
          </a:xfrm>
          <a:prstGeom prst="rtTriangl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Bildplatzhalter 2">
            <a:extLst>
              <a:ext uri="{FF2B5EF4-FFF2-40B4-BE49-F238E27FC236}">
                <a16:creationId xmlns:a16="http://schemas.microsoft.com/office/drawing/2014/main" id="{8386CB38-69E6-4A46-B564-F18FA1453A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78599" y="1355725"/>
            <a:ext cx="4824413" cy="4660899"/>
          </a:xfrm>
        </p:spPr>
        <p:txBody>
          <a:bodyPr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7" name="Foliennummernplatzhalter 5">
            <a:extLst>
              <a:ext uri="{FF2B5EF4-FFF2-40B4-BE49-F238E27FC236}">
                <a16:creationId xmlns:a16="http://schemas.microsoft.com/office/drawing/2014/main" id="{82B8CCED-1F16-CE4D-B90A-A8B3B185480A}"/>
              </a:ext>
            </a:extLst>
          </p:cNvPr>
          <p:cNvSpPr txBox="1">
            <a:spLocks/>
          </p:cNvSpPr>
          <p:nvPr userDrawn="1"/>
        </p:nvSpPr>
        <p:spPr>
          <a:xfrm>
            <a:off x="9221276" y="628173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600" kern="12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A97780C-D06F-6F41-9BD3-D301E9E7D7C9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97117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660D545A-6CD3-F84D-BBD5-F22B9477008D}"/>
              </a:ext>
            </a:extLst>
          </p:cNvPr>
          <p:cNvCxnSpPr/>
          <p:nvPr userDrawn="1"/>
        </p:nvCxnSpPr>
        <p:spPr>
          <a:xfrm>
            <a:off x="316993" y="1095056"/>
            <a:ext cx="115571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FA78F396-D3D6-9845-A546-44721C2AE528}"/>
              </a:ext>
            </a:extLst>
          </p:cNvPr>
          <p:cNvCxnSpPr/>
          <p:nvPr userDrawn="1"/>
        </p:nvCxnSpPr>
        <p:spPr>
          <a:xfrm>
            <a:off x="316993" y="6162015"/>
            <a:ext cx="11557150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>
            <a:extLst>
              <a:ext uri="{FF2B5EF4-FFF2-40B4-BE49-F238E27FC236}">
                <a16:creationId xmlns:a16="http://schemas.microsoft.com/office/drawing/2014/main" id="{60B25ED9-24E7-6146-8C3D-30442E757F6C}"/>
              </a:ext>
            </a:extLst>
          </p:cNvPr>
          <p:cNvSpPr txBox="1"/>
          <p:nvPr userDrawn="1"/>
        </p:nvSpPr>
        <p:spPr>
          <a:xfrm>
            <a:off x="792868" y="6346988"/>
            <a:ext cx="1048632" cy="24789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CH" sz="16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 Zürich</a:t>
            </a:r>
          </a:p>
        </p:txBody>
      </p:sp>
      <p:sp>
        <p:nvSpPr>
          <p:cNvPr id="15" name="Rahmen 14">
            <a:extLst>
              <a:ext uri="{FF2B5EF4-FFF2-40B4-BE49-F238E27FC236}">
                <a16:creationId xmlns:a16="http://schemas.microsoft.com/office/drawing/2014/main" id="{D186602A-AEE0-854C-8512-DEA578DDB4E5}"/>
              </a:ext>
            </a:extLst>
          </p:cNvPr>
          <p:cNvSpPr/>
          <p:nvPr userDrawn="1"/>
        </p:nvSpPr>
        <p:spPr>
          <a:xfrm>
            <a:off x="316993" y="6283161"/>
            <a:ext cx="392329" cy="392400"/>
          </a:xfrm>
          <a:prstGeom prst="frame">
            <a:avLst>
              <a:gd name="adj1" fmla="val 2756"/>
            </a:avLst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6" name="Rechtwinkliges Dreieck 15">
            <a:extLst>
              <a:ext uri="{FF2B5EF4-FFF2-40B4-BE49-F238E27FC236}">
                <a16:creationId xmlns:a16="http://schemas.microsoft.com/office/drawing/2014/main" id="{74FE9368-1D10-0E48-9718-F508E17B7343}"/>
              </a:ext>
            </a:extLst>
          </p:cNvPr>
          <p:cNvSpPr/>
          <p:nvPr userDrawn="1"/>
        </p:nvSpPr>
        <p:spPr>
          <a:xfrm>
            <a:off x="316993" y="6281737"/>
            <a:ext cx="392329" cy="393823"/>
          </a:xfrm>
          <a:prstGeom prst="rtTriangl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platzhalter 3">
            <a:extLst>
              <a:ext uri="{FF2B5EF4-FFF2-40B4-BE49-F238E27FC236}">
                <a16:creationId xmlns:a16="http://schemas.microsoft.com/office/drawing/2014/main" id="{F4182996-274E-0D40-94F1-7644A17A9CF9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578600" y="1355725"/>
            <a:ext cx="5305425" cy="4746352"/>
          </a:xfrm>
        </p:spPr>
        <p:txBody>
          <a:bodyPr>
            <a:noAutofit/>
          </a:bodyPr>
          <a:lstStyle>
            <a:lvl1pPr marL="285750" indent="-285750">
              <a:lnSpc>
                <a:spcPct val="100000"/>
              </a:lnSpc>
              <a:spcBef>
                <a:spcPts val="0"/>
              </a:spcBef>
              <a:buFont typeface="Symbol" pitchFamily="2" charset="2"/>
              <a:buChar char="-"/>
              <a:defRPr lang="de-CH" sz="1800" smtClean="0">
                <a:effectLst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 eingeben…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1DAFC070-723B-8C4E-8E04-57F73E2A31B1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792868" y="1355725"/>
            <a:ext cx="5305425" cy="4746352"/>
          </a:xfrm>
        </p:spPr>
        <p:txBody>
          <a:bodyPr>
            <a:noAutofit/>
          </a:bodyPr>
          <a:lstStyle>
            <a:lvl1pPr marL="285750" indent="-285750">
              <a:lnSpc>
                <a:spcPct val="100000"/>
              </a:lnSpc>
              <a:spcBef>
                <a:spcPts val="0"/>
              </a:spcBef>
              <a:buFont typeface="Symbol" pitchFamily="2" charset="2"/>
              <a:buChar char="-"/>
              <a:defRPr lang="de-CH" sz="1800" smtClean="0">
                <a:effectLst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 eingeben…</a:t>
            </a:r>
          </a:p>
        </p:txBody>
      </p:sp>
      <p:sp>
        <p:nvSpPr>
          <p:cNvPr id="14" name="Foliennummernplatzhalter 5">
            <a:extLst>
              <a:ext uri="{FF2B5EF4-FFF2-40B4-BE49-F238E27FC236}">
                <a16:creationId xmlns:a16="http://schemas.microsoft.com/office/drawing/2014/main" id="{B7339BAB-8CA4-344A-9215-A8AF6F64247D}"/>
              </a:ext>
            </a:extLst>
          </p:cNvPr>
          <p:cNvSpPr txBox="1">
            <a:spLocks/>
          </p:cNvSpPr>
          <p:nvPr userDrawn="1"/>
        </p:nvSpPr>
        <p:spPr>
          <a:xfrm>
            <a:off x="9221276" y="628173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600" kern="12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A97780C-D06F-6F41-9BD3-D301E9E7D7C9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DD65274B-438A-B44D-92CC-1E320D8DBB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2868" y="318600"/>
            <a:ext cx="10610145" cy="6597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Folientitel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355593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Bild br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660D545A-6CD3-F84D-BBD5-F22B9477008D}"/>
              </a:ext>
            </a:extLst>
          </p:cNvPr>
          <p:cNvCxnSpPr/>
          <p:nvPr userDrawn="1"/>
        </p:nvCxnSpPr>
        <p:spPr>
          <a:xfrm>
            <a:off x="316993" y="1095056"/>
            <a:ext cx="115571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FA78F396-D3D6-9845-A546-44721C2AE528}"/>
              </a:ext>
            </a:extLst>
          </p:cNvPr>
          <p:cNvCxnSpPr/>
          <p:nvPr userDrawn="1"/>
        </p:nvCxnSpPr>
        <p:spPr>
          <a:xfrm>
            <a:off x="316993" y="6162015"/>
            <a:ext cx="11557150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>
            <a:extLst>
              <a:ext uri="{FF2B5EF4-FFF2-40B4-BE49-F238E27FC236}">
                <a16:creationId xmlns:a16="http://schemas.microsoft.com/office/drawing/2014/main" id="{60B25ED9-24E7-6146-8C3D-30442E757F6C}"/>
              </a:ext>
            </a:extLst>
          </p:cNvPr>
          <p:cNvSpPr txBox="1"/>
          <p:nvPr userDrawn="1"/>
        </p:nvSpPr>
        <p:spPr>
          <a:xfrm>
            <a:off x="792868" y="6346988"/>
            <a:ext cx="1048632" cy="24789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CH" sz="16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 Zürich</a:t>
            </a:r>
          </a:p>
        </p:txBody>
      </p:sp>
      <p:sp>
        <p:nvSpPr>
          <p:cNvPr id="15" name="Rahmen 14">
            <a:extLst>
              <a:ext uri="{FF2B5EF4-FFF2-40B4-BE49-F238E27FC236}">
                <a16:creationId xmlns:a16="http://schemas.microsoft.com/office/drawing/2014/main" id="{D186602A-AEE0-854C-8512-DEA578DDB4E5}"/>
              </a:ext>
            </a:extLst>
          </p:cNvPr>
          <p:cNvSpPr/>
          <p:nvPr userDrawn="1"/>
        </p:nvSpPr>
        <p:spPr>
          <a:xfrm>
            <a:off x="316993" y="6283161"/>
            <a:ext cx="392329" cy="392400"/>
          </a:xfrm>
          <a:prstGeom prst="frame">
            <a:avLst>
              <a:gd name="adj1" fmla="val 2756"/>
            </a:avLst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6" name="Rechtwinkliges Dreieck 15">
            <a:extLst>
              <a:ext uri="{FF2B5EF4-FFF2-40B4-BE49-F238E27FC236}">
                <a16:creationId xmlns:a16="http://schemas.microsoft.com/office/drawing/2014/main" id="{74FE9368-1D10-0E48-9718-F508E17B7343}"/>
              </a:ext>
            </a:extLst>
          </p:cNvPr>
          <p:cNvSpPr/>
          <p:nvPr userDrawn="1"/>
        </p:nvSpPr>
        <p:spPr>
          <a:xfrm>
            <a:off x="316993" y="6281737"/>
            <a:ext cx="392329" cy="393823"/>
          </a:xfrm>
          <a:prstGeom prst="rtTriangl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Bildplatzhalter 2">
            <a:extLst>
              <a:ext uri="{FF2B5EF4-FFF2-40B4-BE49-F238E27FC236}">
                <a16:creationId xmlns:a16="http://schemas.microsoft.com/office/drawing/2014/main" id="{8386CB38-69E6-4A46-B564-F18FA1453A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167188" y="1355725"/>
            <a:ext cx="7235824" cy="4660900"/>
          </a:xfrm>
        </p:spPr>
        <p:txBody>
          <a:bodyPr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98D0E5AB-0840-E644-87DB-FFB86758D75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92868" y="1355725"/>
            <a:ext cx="2891720" cy="4660882"/>
          </a:xfr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0"/>
              </a:spcBef>
              <a:buFont typeface="Symbol" pitchFamily="2" charset="2"/>
              <a:buChar char="-"/>
              <a:defRPr lang="de-CH" sz="1200" smtClean="0">
                <a:effectLst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 eingeben…</a:t>
            </a:r>
          </a:p>
        </p:txBody>
      </p:sp>
      <p:sp>
        <p:nvSpPr>
          <p:cNvPr id="17" name="Foliennummernplatzhalter 5">
            <a:extLst>
              <a:ext uri="{FF2B5EF4-FFF2-40B4-BE49-F238E27FC236}">
                <a16:creationId xmlns:a16="http://schemas.microsoft.com/office/drawing/2014/main" id="{FD5A887D-3754-7D46-85DB-B771C6C44620}"/>
              </a:ext>
            </a:extLst>
          </p:cNvPr>
          <p:cNvSpPr txBox="1">
            <a:spLocks/>
          </p:cNvSpPr>
          <p:nvPr userDrawn="1"/>
        </p:nvSpPr>
        <p:spPr>
          <a:xfrm>
            <a:off x="9221276" y="628173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600" kern="12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A97780C-D06F-6F41-9BD3-D301E9E7D7C9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4094ABBD-0B11-5E4B-9A30-09C8522303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2868" y="318600"/>
            <a:ext cx="10610145" cy="65979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Folientitel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707254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&amp; Einleitungs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660D545A-6CD3-F84D-BBD5-F22B9477008D}"/>
              </a:ext>
            </a:extLst>
          </p:cNvPr>
          <p:cNvCxnSpPr/>
          <p:nvPr userDrawn="1"/>
        </p:nvCxnSpPr>
        <p:spPr>
          <a:xfrm>
            <a:off x="316993" y="1095056"/>
            <a:ext cx="115571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FA78F396-D3D6-9845-A546-44721C2AE528}"/>
              </a:ext>
            </a:extLst>
          </p:cNvPr>
          <p:cNvCxnSpPr/>
          <p:nvPr userDrawn="1"/>
        </p:nvCxnSpPr>
        <p:spPr>
          <a:xfrm>
            <a:off x="316993" y="6162015"/>
            <a:ext cx="11557150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>
            <a:extLst>
              <a:ext uri="{FF2B5EF4-FFF2-40B4-BE49-F238E27FC236}">
                <a16:creationId xmlns:a16="http://schemas.microsoft.com/office/drawing/2014/main" id="{60B25ED9-24E7-6146-8C3D-30442E757F6C}"/>
              </a:ext>
            </a:extLst>
          </p:cNvPr>
          <p:cNvSpPr txBox="1"/>
          <p:nvPr userDrawn="1"/>
        </p:nvSpPr>
        <p:spPr>
          <a:xfrm>
            <a:off x="792868" y="6346988"/>
            <a:ext cx="1048632" cy="24789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CH" sz="16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 Zürich</a:t>
            </a:r>
          </a:p>
        </p:txBody>
      </p:sp>
      <p:sp>
        <p:nvSpPr>
          <p:cNvPr id="15" name="Rahmen 14">
            <a:extLst>
              <a:ext uri="{FF2B5EF4-FFF2-40B4-BE49-F238E27FC236}">
                <a16:creationId xmlns:a16="http://schemas.microsoft.com/office/drawing/2014/main" id="{D186602A-AEE0-854C-8512-DEA578DDB4E5}"/>
              </a:ext>
            </a:extLst>
          </p:cNvPr>
          <p:cNvSpPr/>
          <p:nvPr userDrawn="1"/>
        </p:nvSpPr>
        <p:spPr>
          <a:xfrm>
            <a:off x="316993" y="6283161"/>
            <a:ext cx="392329" cy="392400"/>
          </a:xfrm>
          <a:prstGeom prst="frame">
            <a:avLst>
              <a:gd name="adj1" fmla="val 2756"/>
            </a:avLst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6" name="Rechtwinkliges Dreieck 15">
            <a:extLst>
              <a:ext uri="{FF2B5EF4-FFF2-40B4-BE49-F238E27FC236}">
                <a16:creationId xmlns:a16="http://schemas.microsoft.com/office/drawing/2014/main" id="{74FE9368-1D10-0E48-9718-F508E17B7343}"/>
              </a:ext>
            </a:extLst>
          </p:cNvPr>
          <p:cNvSpPr/>
          <p:nvPr userDrawn="1"/>
        </p:nvSpPr>
        <p:spPr>
          <a:xfrm>
            <a:off x="316993" y="6281737"/>
            <a:ext cx="392329" cy="393823"/>
          </a:xfrm>
          <a:prstGeom prst="rtTriangl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98D0E5AB-0840-E644-87DB-FFB86758D75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85976" y="1354155"/>
            <a:ext cx="5310024" cy="77944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de-CH" sz="1200" smtClean="0">
                <a:effectLst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 eingeben…</a:t>
            </a:r>
          </a:p>
        </p:txBody>
      </p:sp>
      <p:sp>
        <p:nvSpPr>
          <p:cNvPr id="3" name="Diagrammplatzhalter 2"/>
          <p:cNvSpPr>
            <a:spLocks noGrp="1"/>
          </p:cNvSpPr>
          <p:nvPr>
            <p:ph type="chart" sz="quarter" idx="13"/>
          </p:nvPr>
        </p:nvSpPr>
        <p:spPr>
          <a:xfrm>
            <a:off x="792868" y="2133600"/>
            <a:ext cx="10610145" cy="3887787"/>
          </a:xfrm>
        </p:spPr>
        <p:txBody>
          <a:bodyPr>
            <a:noAutofit/>
          </a:bodyPr>
          <a:lstStyle/>
          <a:p>
            <a:r>
              <a:rPr lang="de-DE"/>
              <a:t>Diagramm durch Klicken auf Symbol hinzufügen</a:t>
            </a:r>
            <a:endParaRPr lang="de-CH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687B8F2C-4D45-1448-9FAB-C2D7AB407E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2868" y="319088"/>
            <a:ext cx="10610145" cy="65979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Folientitel</a:t>
            </a:r>
            <a:endParaRPr lang="de-CH"/>
          </a:p>
        </p:txBody>
      </p:sp>
      <p:sp>
        <p:nvSpPr>
          <p:cNvPr id="17" name="Foliennummernplatzhalter 5">
            <a:extLst>
              <a:ext uri="{FF2B5EF4-FFF2-40B4-BE49-F238E27FC236}">
                <a16:creationId xmlns:a16="http://schemas.microsoft.com/office/drawing/2014/main" id="{6103D2A4-75CB-9F44-BC0C-603F7E5F70AF}"/>
              </a:ext>
            </a:extLst>
          </p:cNvPr>
          <p:cNvSpPr txBox="1">
            <a:spLocks/>
          </p:cNvSpPr>
          <p:nvPr userDrawn="1"/>
        </p:nvSpPr>
        <p:spPr>
          <a:xfrm>
            <a:off x="9221276" y="628173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600" kern="12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A97780C-D06F-6F41-9BD3-D301E9E7D7C9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269527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B26FBE-B648-A040-B365-7F19B69889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2868" y="319088"/>
            <a:ext cx="10610145" cy="65979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de-DE"/>
              <a:t>Folientitel</a:t>
            </a:r>
            <a:endParaRPr lang="de-CH"/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1CEE0A62-E53E-3C45-A1D8-79D870D7B6EC}"/>
              </a:ext>
            </a:extLst>
          </p:cNvPr>
          <p:cNvSpPr txBox="1">
            <a:spLocks/>
          </p:cNvSpPr>
          <p:nvPr userDrawn="1"/>
        </p:nvSpPr>
        <p:spPr>
          <a:xfrm>
            <a:off x="9221276" y="628173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600" kern="12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A97780C-D06F-6F41-9BD3-D301E9E7D7C9}" type="slidenum">
              <a:rPr lang="de-CH" smtClean="0"/>
              <a:pPr/>
              <a:t>‹Nr.›</a:t>
            </a:fld>
            <a:endParaRPr lang="de-CH"/>
          </a:p>
        </p:txBody>
      </p:sp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3A13C919-9D78-A648-A64A-DA815B6EA45E}"/>
              </a:ext>
            </a:extLst>
          </p:cNvPr>
          <p:cNvCxnSpPr/>
          <p:nvPr userDrawn="1"/>
        </p:nvCxnSpPr>
        <p:spPr>
          <a:xfrm>
            <a:off x="316993" y="1095056"/>
            <a:ext cx="115571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8761C8DF-7E1A-D645-AD44-964AF597F491}"/>
              </a:ext>
            </a:extLst>
          </p:cNvPr>
          <p:cNvCxnSpPr/>
          <p:nvPr userDrawn="1"/>
        </p:nvCxnSpPr>
        <p:spPr>
          <a:xfrm>
            <a:off x="316993" y="6162015"/>
            <a:ext cx="11557150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10">
            <a:extLst>
              <a:ext uri="{FF2B5EF4-FFF2-40B4-BE49-F238E27FC236}">
                <a16:creationId xmlns:a16="http://schemas.microsoft.com/office/drawing/2014/main" id="{3A6FCAAB-6867-4D48-A4CA-C8F5584C236B}"/>
              </a:ext>
            </a:extLst>
          </p:cNvPr>
          <p:cNvSpPr txBox="1"/>
          <p:nvPr userDrawn="1"/>
        </p:nvSpPr>
        <p:spPr>
          <a:xfrm>
            <a:off x="792868" y="6346988"/>
            <a:ext cx="1048632" cy="24789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CH" sz="16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 Zürich</a:t>
            </a:r>
          </a:p>
        </p:txBody>
      </p:sp>
      <p:sp>
        <p:nvSpPr>
          <p:cNvPr id="12" name="Rahmen 11">
            <a:extLst>
              <a:ext uri="{FF2B5EF4-FFF2-40B4-BE49-F238E27FC236}">
                <a16:creationId xmlns:a16="http://schemas.microsoft.com/office/drawing/2014/main" id="{1D0CC50D-AB32-C149-840A-34901F6177E5}"/>
              </a:ext>
            </a:extLst>
          </p:cNvPr>
          <p:cNvSpPr/>
          <p:nvPr userDrawn="1"/>
        </p:nvSpPr>
        <p:spPr>
          <a:xfrm>
            <a:off x="316993" y="6283161"/>
            <a:ext cx="392329" cy="392400"/>
          </a:xfrm>
          <a:prstGeom prst="frame">
            <a:avLst>
              <a:gd name="adj1" fmla="val 2756"/>
            </a:avLst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3" name="Rechtwinkliges Dreieck 12">
            <a:extLst>
              <a:ext uri="{FF2B5EF4-FFF2-40B4-BE49-F238E27FC236}">
                <a16:creationId xmlns:a16="http://schemas.microsoft.com/office/drawing/2014/main" id="{ED88E632-E0AC-BC40-AA20-0748BBA3A3A2}"/>
              </a:ext>
            </a:extLst>
          </p:cNvPr>
          <p:cNvSpPr/>
          <p:nvPr userDrawn="1"/>
        </p:nvSpPr>
        <p:spPr>
          <a:xfrm>
            <a:off x="316993" y="6281737"/>
            <a:ext cx="392329" cy="393823"/>
          </a:xfrm>
          <a:prstGeom prst="rtTriangl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76462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1CEE0A62-E53E-3C45-A1D8-79D870D7B6EC}"/>
              </a:ext>
            </a:extLst>
          </p:cNvPr>
          <p:cNvSpPr txBox="1">
            <a:spLocks/>
          </p:cNvSpPr>
          <p:nvPr userDrawn="1"/>
        </p:nvSpPr>
        <p:spPr>
          <a:xfrm>
            <a:off x="9221276" y="628173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600" kern="12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A97780C-D06F-6F41-9BD3-D301E9E7D7C9}" type="slidenum">
              <a:rPr lang="de-CH" smtClean="0"/>
              <a:pPr/>
              <a:t>‹Nr.›</a:t>
            </a:fld>
            <a:endParaRPr lang="de-CH"/>
          </a:p>
        </p:txBody>
      </p: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8761C8DF-7E1A-D645-AD44-964AF597F491}"/>
              </a:ext>
            </a:extLst>
          </p:cNvPr>
          <p:cNvCxnSpPr/>
          <p:nvPr userDrawn="1"/>
        </p:nvCxnSpPr>
        <p:spPr>
          <a:xfrm>
            <a:off x="316993" y="6162015"/>
            <a:ext cx="11557150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10">
            <a:extLst>
              <a:ext uri="{FF2B5EF4-FFF2-40B4-BE49-F238E27FC236}">
                <a16:creationId xmlns:a16="http://schemas.microsoft.com/office/drawing/2014/main" id="{3A6FCAAB-6867-4D48-A4CA-C8F5584C236B}"/>
              </a:ext>
            </a:extLst>
          </p:cNvPr>
          <p:cNvSpPr txBox="1"/>
          <p:nvPr userDrawn="1"/>
        </p:nvSpPr>
        <p:spPr>
          <a:xfrm>
            <a:off x="792868" y="6346988"/>
            <a:ext cx="1048632" cy="24789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CH" sz="16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 Zürich</a:t>
            </a:r>
          </a:p>
        </p:txBody>
      </p:sp>
      <p:sp>
        <p:nvSpPr>
          <p:cNvPr id="12" name="Rahmen 11">
            <a:extLst>
              <a:ext uri="{FF2B5EF4-FFF2-40B4-BE49-F238E27FC236}">
                <a16:creationId xmlns:a16="http://schemas.microsoft.com/office/drawing/2014/main" id="{1D0CC50D-AB32-C149-840A-34901F6177E5}"/>
              </a:ext>
            </a:extLst>
          </p:cNvPr>
          <p:cNvSpPr/>
          <p:nvPr userDrawn="1"/>
        </p:nvSpPr>
        <p:spPr>
          <a:xfrm>
            <a:off x="316993" y="6283161"/>
            <a:ext cx="392329" cy="392400"/>
          </a:xfrm>
          <a:prstGeom prst="frame">
            <a:avLst>
              <a:gd name="adj1" fmla="val 2756"/>
            </a:avLst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3" name="Rechtwinkliges Dreieck 12">
            <a:extLst>
              <a:ext uri="{FF2B5EF4-FFF2-40B4-BE49-F238E27FC236}">
                <a16:creationId xmlns:a16="http://schemas.microsoft.com/office/drawing/2014/main" id="{ED88E632-E0AC-BC40-AA20-0748BBA3A3A2}"/>
              </a:ext>
            </a:extLst>
          </p:cNvPr>
          <p:cNvSpPr/>
          <p:nvPr userDrawn="1"/>
        </p:nvSpPr>
        <p:spPr>
          <a:xfrm>
            <a:off x="316993" y="6281737"/>
            <a:ext cx="392329" cy="393823"/>
          </a:xfrm>
          <a:prstGeom prst="rtTriangl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88830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487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EB 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178A2F57-8015-F74B-8128-89F52713A2E5}"/>
              </a:ext>
            </a:extLst>
          </p:cNvPr>
          <p:cNvSpPr/>
          <p:nvPr userDrawn="1"/>
        </p:nvSpPr>
        <p:spPr>
          <a:xfrm>
            <a:off x="0" y="1354703"/>
            <a:ext cx="12192000" cy="466902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1D1FA75-061A-8540-940E-744E2960A3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832" t="35814" r="-4533" b="13127"/>
          <a:stretch/>
        </p:blipFill>
        <p:spPr>
          <a:xfrm>
            <a:off x="0" y="1354702"/>
            <a:ext cx="12192000" cy="4666298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DFB5DC2C-4877-C346-8A78-F76928020A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7975" y="319088"/>
            <a:ext cx="2628901" cy="801323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9172D4D0-DAF9-4B41-A3C4-1F858A39295D}"/>
              </a:ext>
            </a:extLst>
          </p:cNvPr>
          <p:cNvSpPr txBox="1"/>
          <p:nvPr userDrawn="1"/>
        </p:nvSpPr>
        <p:spPr>
          <a:xfrm>
            <a:off x="317932" y="1354702"/>
            <a:ext cx="72258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0">
                <a:latin typeface="Arial" panose="020B0604020202020204" pitchFamily="34" charset="0"/>
                <a:cs typeface="Arial" panose="020B0604020202020204" pitchFamily="34" charset="0"/>
              </a:rPr>
              <a:t>EB Basic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EC5C28E-485D-BB42-88A2-2DD55DCEA6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554" r="22553"/>
          <a:stretch/>
        </p:blipFill>
        <p:spPr>
          <a:xfrm>
            <a:off x="8025667" y="1871481"/>
            <a:ext cx="3858357" cy="4666298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F8E7C9EE-CEBA-2444-854D-7BC7D5663C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7931" y="2761431"/>
            <a:ext cx="7225869" cy="66756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de-CH" sz="3600" smtClean="0">
                <a:effectLst/>
              </a:defRPr>
            </a:lvl1pPr>
          </a:lstStyle>
          <a:p>
            <a:r>
              <a:rPr lang="de-DE"/>
              <a:t>Präsentationstitel</a:t>
            </a:r>
          </a:p>
        </p:txBody>
      </p:sp>
      <p:sp>
        <p:nvSpPr>
          <p:cNvPr id="12" name="Textplatzhalter 22">
            <a:extLst>
              <a:ext uri="{FF2B5EF4-FFF2-40B4-BE49-F238E27FC236}">
                <a16:creationId xmlns:a16="http://schemas.microsoft.com/office/drawing/2014/main" id="{A1DC21F7-1F3D-114C-81CB-37402B6B27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7958" y="4835728"/>
            <a:ext cx="7225842" cy="337521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500">
                <a:solidFill>
                  <a:schemeClr val="bg2">
                    <a:lumMod val="10000"/>
                  </a:schemeClr>
                </a:solidFill>
              </a:defRPr>
            </a:lvl2pPr>
          </a:lstStyle>
          <a:p>
            <a:pPr lvl="0"/>
            <a:r>
              <a:rPr lang="de-DE"/>
              <a:t>07. Januar 2022</a:t>
            </a:r>
          </a:p>
        </p:txBody>
      </p:sp>
      <p:sp>
        <p:nvSpPr>
          <p:cNvPr id="14" name="Textplatzhalter 8">
            <a:extLst>
              <a:ext uri="{FF2B5EF4-FFF2-40B4-BE49-F238E27FC236}">
                <a16:creationId xmlns:a16="http://schemas.microsoft.com/office/drawing/2014/main" id="{A3C55A79-1E2C-6942-8581-564E812F96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17931" y="3593038"/>
            <a:ext cx="7225869" cy="1097959"/>
          </a:xfrm>
        </p:spPr>
        <p:txBody>
          <a:bodyPr>
            <a:noAutofit/>
          </a:bodyPr>
          <a:lstStyle>
            <a:lvl1pPr marL="0" indent="0">
              <a:buNone/>
              <a:defRPr lang="de-CH" sz="2000" smtClean="0">
                <a:effectLst/>
              </a:defRPr>
            </a:lvl1pPr>
          </a:lstStyle>
          <a:p>
            <a:r>
              <a:rPr lang="de-CH">
                <a:solidFill>
                  <a:srgbClr val="0E1D41"/>
                </a:solidFill>
                <a:effectLst/>
                <a:latin typeface="Arial" panose="020B0604020202020204" pitchFamily="34" charset="0"/>
              </a:rPr>
              <a:t>Untertitel</a:t>
            </a:r>
          </a:p>
        </p:txBody>
      </p:sp>
    </p:spTree>
    <p:extLst>
      <p:ext uri="{BB962C8B-B14F-4D97-AF65-F5344CB8AC3E}">
        <p14:creationId xmlns:p14="http://schemas.microsoft.com/office/powerpoint/2010/main" val="14568036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37BBEE-0EE6-494D-8570-E0E297CA3D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8988" y="319088"/>
            <a:ext cx="10614025" cy="6597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/>
              <a:t>Folientitel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DB0CB27-45D4-A84B-8DBD-49B7E595AC5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88988" y="1355725"/>
            <a:ext cx="5032957" cy="4805363"/>
          </a:xfrm>
        </p:spPr>
        <p:txBody>
          <a:bodyPr>
            <a:noAutofit/>
          </a:bodyPr>
          <a:lstStyle/>
          <a:p>
            <a:pPr lvl="0"/>
            <a:r>
              <a:rPr lang="de-DE"/>
              <a:t>Erste Ebene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86FD12A-988A-A946-8269-6DE1ADF38ED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70057" y="1349056"/>
            <a:ext cx="5032957" cy="4812032"/>
          </a:xfrm>
        </p:spPr>
        <p:txBody>
          <a:bodyPr>
            <a:noAutofit/>
          </a:bodyPr>
          <a:lstStyle/>
          <a:p>
            <a:pPr lvl="0"/>
            <a:r>
              <a:rPr lang="de-DE"/>
              <a:t>Erste Ebene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29F2D20-3DDC-B845-9E50-99861405E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EDA41F0-3A1E-4845-B752-8F6130E1F80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673980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EB Forw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178A2F57-8015-F74B-8128-89F52713A2E5}"/>
              </a:ext>
            </a:extLst>
          </p:cNvPr>
          <p:cNvSpPr/>
          <p:nvPr userDrawn="1"/>
        </p:nvSpPr>
        <p:spPr>
          <a:xfrm>
            <a:off x="0" y="1354703"/>
            <a:ext cx="12192000" cy="466902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3931AD4-68A2-1546-ABEC-CB43A9295C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664" t="30726" r="21664" b="25900"/>
          <a:stretch/>
        </p:blipFill>
        <p:spPr>
          <a:xfrm>
            <a:off x="0" y="1355725"/>
            <a:ext cx="12192000" cy="466566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D5CDFBA-ABB9-0E40-B7B9-11A772C46F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7957" y="2761431"/>
            <a:ext cx="7225844" cy="66756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de-CH" sz="3600" smtClean="0">
                <a:effectLst/>
              </a:defRPr>
            </a:lvl1pPr>
          </a:lstStyle>
          <a:p>
            <a:r>
              <a:rPr lang="de-DE"/>
              <a:t>Präsentationstitel</a:t>
            </a:r>
          </a:p>
        </p:txBody>
      </p:sp>
      <p:sp>
        <p:nvSpPr>
          <p:cNvPr id="23" name="Textplatzhalter 22">
            <a:extLst>
              <a:ext uri="{FF2B5EF4-FFF2-40B4-BE49-F238E27FC236}">
                <a16:creationId xmlns:a16="http://schemas.microsoft.com/office/drawing/2014/main" id="{50D07E97-63FF-004D-B6CF-98B161B81E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7940" y="4835728"/>
            <a:ext cx="7225844" cy="337521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500">
                <a:solidFill>
                  <a:schemeClr val="bg2">
                    <a:lumMod val="10000"/>
                  </a:schemeClr>
                </a:solidFill>
              </a:defRPr>
            </a:lvl2pPr>
          </a:lstStyle>
          <a:p>
            <a:pPr lvl="0"/>
            <a:r>
              <a:rPr lang="de-DE"/>
              <a:t>07. Januar 2022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FB5DC2C-4877-C346-8A78-F76928020A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7975" y="319088"/>
            <a:ext cx="2628901" cy="801323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9172D4D0-DAF9-4B41-A3C4-1F858A39295D}"/>
              </a:ext>
            </a:extLst>
          </p:cNvPr>
          <p:cNvSpPr txBox="1"/>
          <p:nvPr userDrawn="1"/>
        </p:nvSpPr>
        <p:spPr>
          <a:xfrm>
            <a:off x="317958" y="1354702"/>
            <a:ext cx="723582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0">
                <a:latin typeface="Arial" panose="020B0604020202020204" pitchFamily="34" charset="0"/>
                <a:cs typeface="Arial" panose="020B0604020202020204" pitchFamily="34" charset="0"/>
              </a:rPr>
              <a:t>EB Forward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6552DC9-2175-9241-87F5-4ECE2AB68E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17957" y="3593038"/>
            <a:ext cx="7225843" cy="1097959"/>
          </a:xfrm>
        </p:spPr>
        <p:txBody>
          <a:bodyPr>
            <a:noAutofit/>
          </a:bodyPr>
          <a:lstStyle>
            <a:lvl1pPr marL="0" indent="0">
              <a:buNone/>
              <a:defRPr lang="de-CH" sz="2000" smtClean="0">
                <a:effectLst/>
              </a:defRPr>
            </a:lvl1pPr>
          </a:lstStyle>
          <a:p>
            <a:r>
              <a:rPr lang="de-CH">
                <a:solidFill>
                  <a:srgbClr val="0E1D41"/>
                </a:solidFill>
                <a:effectLst/>
                <a:latin typeface="Arial" panose="020B0604020202020204" pitchFamily="34" charset="0"/>
              </a:rPr>
              <a:t>Untertitel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A300E890-D84E-0444-9F74-E799F2B1D8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553" r="17497"/>
          <a:stretch/>
        </p:blipFill>
        <p:spPr>
          <a:xfrm>
            <a:off x="8025668" y="1871480"/>
            <a:ext cx="3858357" cy="466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342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EB Conn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178A2F57-8015-F74B-8128-89F52713A2E5}"/>
              </a:ext>
            </a:extLst>
          </p:cNvPr>
          <p:cNvSpPr/>
          <p:nvPr userDrawn="1"/>
        </p:nvSpPr>
        <p:spPr>
          <a:xfrm>
            <a:off x="0" y="1354703"/>
            <a:ext cx="12192000" cy="46690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E5560AE2-5581-C043-9387-54A68DCB70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804" t="31309" r="-176" b="6008"/>
          <a:stretch/>
        </p:blipFill>
        <p:spPr>
          <a:xfrm>
            <a:off x="0" y="1354701"/>
            <a:ext cx="12122086" cy="466902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D5CDFBA-ABB9-0E40-B7B9-11A772C46F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7957" y="2761431"/>
            <a:ext cx="7225841" cy="66756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de-CH" sz="3600" smtClean="0">
                <a:effectLst/>
              </a:defRPr>
            </a:lvl1pPr>
          </a:lstStyle>
          <a:p>
            <a:r>
              <a:rPr lang="de-DE"/>
              <a:t>Präsentationstitel</a:t>
            </a:r>
          </a:p>
        </p:txBody>
      </p:sp>
      <p:sp>
        <p:nvSpPr>
          <p:cNvPr id="23" name="Textplatzhalter 22">
            <a:extLst>
              <a:ext uri="{FF2B5EF4-FFF2-40B4-BE49-F238E27FC236}">
                <a16:creationId xmlns:a16="http://schemas.microsoft.com/office/drawing/2014/main" id="{50D07E97-63FF-004D-B6CF-98B161B81E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7955" y="4835728"/>
            <a:ext cx="7225845" cy="337521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500">
                <a:solidFill>
                  <a:schemeClr val="bg2">
                    <a:lumMod val="10000"/>
                  </a:schemeClr>
                </a:solidFill>
              </a:defRPr>
            </a:lvl2pPr>
          </a:lstStyle>
          <a:p>
            <a:pPr lvl="0"/>
            <a:r>
              <a:rPr lang="de-DE"/>
              <a:t>07. Januar 2022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FB5DC2C-4877-C346-8A78-F76928020A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7975" y="316200"/>
            <a:ext cx="2628901" cy="801323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9172D4D0-DAF9-4B41-A3C4-1F858A39295D}"/>
              </a:ext>
            </a:extLst>
          </p:cNvPr>
          <p:cNvSpPr txBox="1"/>
          <p:nvPr userDrawn="1"/>
        </p:nvSpPr>
        <p:spPr>
          <a:xfrm>
            <a:off x="317957" y="1354702"/>
            <a:ext cx="722584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0">
                <a:latin typeface="Arial" panose="020B0604020202020204" pitchFamily="34" charset="0"/>
                <a:cs typeface="Arial" panose="020B0604020202020204" pitchFamily="34" charset="0"/>
              </a:rPr>
              <a:t>EB Connect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6552DC9-2175-9241-87F5-4ECE2AB68E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17955" y="3593038"/>
            <a:ext cx="7225843" cy="1097959"/>
          </a:xfrm>
        </p:spPr>
        <p:txBody>
          <a:bodyPr>
            <a:noAutofit/>
          </a:bodyPr>
          <a:lstStyle>
            <a:lvl1pPr marL="0" indent="0">
              <a:buNone/>
              <a:defRPr lang="de-CH" sz="2000" smtClean="0">
                <a:effectLst/>
              </a:defRPr>
            </a:lvl1pPr>
          </a:lstStyle>
          <a:p>
            <a:r>
              <a:rPr lang="de-DE"/>
              <a:t>Untertitel</a:t>
            </a:r>
            <a:endParaRPr lang="de-CH">
              <a:solidFill>
                <a:srgbClr val="0E1D4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A300E890-D84E-0444-9F74-E799F2B1D8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552" r="22515"/>
          <a:stretch/>
        </p:blipFill>
        <p:spPr>
          <a:xfrm>
            <a:off x="8025668" y="1871480"/>
            <a:ext cx="3858357" cy="466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937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EB Digi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178A2F57-8015-F74B-8128-89F52713A2E5}"/>
              </a:ext>
            </a:extLst>
          </p:cNvPr>
          <p:cNvSpPr/>
          <p:nvPr userDrawn="1"/>
        </p:nvSpPr>
        <p:spPr>
          <a:xfrm>
            <a:off x="0" y="1354703"/>
            <a:ext cx="12192000" cy="46690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C3B5915-45FE-4B4A-81EE-CD6E416590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376" t="28117" r="10126" b="15592"/>
          <a:stretch/>
        </p:blipFill>
        <p:spPr>
          <a:xfrm>
            <a:off x="0" y="1354700"/>
            <a:ext cx="12192000" cy="466902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D5CDFBA-ABB9-0E40-B7B9-11A772C46F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7957" y="2761431"/>
            <a:ext cx="7225844" cy="66756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de-CH" sz="3600" smtClean="0">
                <a:effectLst/>
              </a:defRPr>
            </a:lvl1pPr>
          </a:lstStyle>
          <a:p>
            <a:r>
              <a:rPr lang="de-DE"/>
              <a:t>Präsentationstitel</a:t>
            </a:r>
          </a:p>
        </p:txBody>
      </p:sp>
      <p:sp>
        <p:nvSpPr>
          <p:cNvPr id="23" name="Textplatzhalter 22">
            <a:extLst>
              <a:ext uri="{FF2B5EF4-FFF2-40B4-BE49-F238E27FC236}">
                <a16:creationId xmlns:a16="http://schemas.microsoft.com/office/drawing/2014/main" id="{50D07E97-63FF-004D-B6CF-98B161B81E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7957" y="4835728"/>
            <a:ext cx="7225843" cy="337521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500">
                <a:solidFill>
                  <a:schemeClr val="bg2">
                    <a:lumMod val="10000"/>
                  </a:schemeClr>
                </a:solidFill>
              </a:defRPr>
            </a:lvl2pPr>
          </a:lstStyle>
          <a:p>
            <a:pPr lvl="0"/>
            <a:r>
              <a:rPr lang="de-DE"/>
              <a:t>07. Januar 2022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FB5DC2C-4877-C346-8A78-F76928020A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7975" y="316199"/>
            <a:ext cx="2628901" cy="801323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9172D4D0-DAF9-4B41-A3C4-1F858A39295D}"/>
              </a:ext>
            </a:extLst>
          </p:cNvPr>
          <p:cNvSpPr txBox="1"/>
          <p:nvPr userDrawn="1"/>
        </p:nvSpPr>
        <p:spPr>
          <a:xfrm>
            <a:off x="317956" y="1354702"/>
            <a:ext cx="722584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0">
                <a:latin typeface="Arial" panose="020B0604020202020204" pitchFamily="34" charset="0"/>
                <a:cs typeface="Arial" panose="020B0604020202020204" pitchFamily="34" charset="0"/>
              </a:rPr>
              <a:t>EB Digital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6552DC9-2175-9241-87F5-4ECE2AB68E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17957" y="3593038"/>
            <a:ext cx="7225844" cy="1097959"/>
          </a:xfrm>
        </p:spPr>
        <p:txBody>
          <a:bodyPr>
            <a:noAutofit/>
          </a:bodyPr>
          <a:lstStyle>
            <a:lvl1pPr marL="0" indent="0">
              <a:buNone/>
              <a:defRPr lang="de-CH" sz="2000" smtClean="0">
                <a:effectLst/>
              </a:defRPr>
            </a:lvl1pPr>
          </a:lstStyle>
          <a:p>
            <a:r>
              <a:rPr lang="de-CH">
                <a:solidFill>
                  <a:srgbClr val="0E1D41"/>
                </a:solidFill>
                <a:effectLst/>
                <a:latin typeface="Arial" panose="020B0604020202020204" pitchFamily="34" charset="0"/>
              </a:rPr>
              <a:t>Untertitel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A300E890-D84E-0444-9F74-E799F2B1D8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460" r="14590"/>
          <a:stretch/>
        </p:blipFill>
        <p:spPr>
          <a:xfrm>
            <a:off x="8025668" y="1871480"/>
            <a:ext cx="3858357" cy="466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682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 19">
            <a:extLst>
              <a:ext uri="{FF2B5EF4-FFF2-40B4-BE49-F238E27FC236}">
                <a16:creationId xmlns:a16="http://schemas.microsoft.com/office/drawing/2014/main" id="{6F5734A3-2C01-2E45-9FFF-EBEE8F632D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859" t="10480" r="5601" b="1596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D5CDFBA-ABB9-0E40-B7B9-11A772C46F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4325" y="1873250"/>
            <a:ext cx="7229475" cy="31115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lang="de-CH" smtClean="0">
                <a:effectLst/>
              </a:defRPr>
            </a:lvl1pPr>
          </a:lstStyle>
          <a:p>
            <a:r>
              <a:rPr lang="de-CH" noProof="0">
                <a:effectLst/>
                <a:latin typeface="Helvetica" pitchFamily="2" charset="0"/>
              </a:rPr>
              <a:t>Zwischentitel Folie um</a:t>
            </a:r>
            <a:br>
              <a:rPr lang="de-CH" noProof="0">
                <a:effectLst/>
                <a:latin typeface="Helvetica" pitchFamily="2" charset="0"/>
              </a:rPr>
            </a:br>
            <a:r>
              <a:rPr lang="de-CH" noProof="0">
                <a:effectLst/>
                <a:latin typeface="Helvetica" pitchFamily="2" charset="0"/>
              </a:rPr>
              <a:t>zwischendurch neue</a:t>
            </a:r>
            <a:br>
              <a:rPr lang="de-CH" noProof="0">
                <a:effectLst/>
                <a:latin typeface="Helvetica" pitchFamily="2" charset="0"/>
              </a:rPr>
            </a:br>
            <a:r>
              <a:rPr lang="de-CH" noProof="0">
                <a:effectLst/>
                <a:latin typeface="Helvetica" pitchFamily="2" charset="0"/>
              </a:rPr>
              <a:t>Abschnitte anzukündigen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A300E890-D84E-0444-9F74-E799F2B1D88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0" r="440"/>
          <a:stretch/>
        </p:blipFill>
        <p:spPr>
          <a:xfrm>
            <a:off x="8024813" y="1231012"/>
            <a:ext cx="3859212" cy="2591687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734F48F0-0999-6E40-9A1E-EEA1A6D2CF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400" r="24962"/>
          <a:stretch/>
        </p:blipFill>
        <p:spPr>
          <a:xfrm>
            <a:off x="7765234" y="4088965"/>
            <a:ext cx="2299516" cy="229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487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titel_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 19">
            <a:extLst>
              <a:ext uri="{FF2B5EF4-FFF2-40B4-BE49-F238E27FC236}">
                <a16:creationId xmlns:a16="http://schemas.microsoft.com/office/drawing/2014/main" id="{6F5734A3-2C01-2E45-9FFF-EBEE8F632D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D5CDFBA-ABB9-0E40-B7B9-11A772C46F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4325" y="1873250"/>
            <a:ext cx="7229475" cy="31115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lang="de-CH" smtClean="0">
                <a:effectLst/>
              </a:defRPr>
            </a:lvl1pPr>
          </a:lstStyle>
          <a:p>
            <a:r>
              <a:rPr lang="de-CH" noProof="0">
                <a:effectLst/>
                <a:latin typeface="Helvetica" pitchFamily="2" charset="0"/>
              </a:rPr>
              <a:t>Zwischentitel Folie für </a:t>
            </a:r>
            <a:br>
              <a:rPr lang="de-CH" noProof="0">
                <a:effectLst/>
                <a:latin typeface="Helvetica" pitchFamily="2" charset="0"/>
              </a:rPr>
            </a:br>
            <a:r>
              <a:rPr lang="de-CH" noProof="0">
                <a:effectLst/>
                <a:latin typeface="Helvetica" pitchFamily="2" charset="0"/>
              </a:rPr>
              <a:t>EB Basic um neue</a:t>
            </a:r>
            <a:br>
              <a:rPr lang="de-CH" noProof="0">
                <a:effectLst/>
                <a:latin typeface="Helvetica" pitchFamily="2" charset="0"/>
              </a:rPr>
            </a:br>
            <a:r>
              <a:rPr lang="de-CH" noProof="0">
                <a:effectLst/>
                <a:latin typeface="Helvetica" pitchFamily="2" charset="0"/>
              </a:rPr>
              <a:t>Abschnitte anzukündigen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A300E890-D84E-0444-9F74-E799F2B1D88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0" r="440"/>
          <a:stretch/>
        </p:blipFill>
        <p:spPr>
          <a:xfrm>
            <a:off x="8024813" y="1231012"/>
            <a:ext cx="3859212" cy="2591687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734F48F0-0999-6E40-9A1E-EEA1A6D2CF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400" r="24962"/>
          <a:stretch/>
        </p:blipFill>
        <p:spPr>
          <a:xfrm>
            <a:off x="7765234" y="4088965"/>
            <a:ext cx="2299516" cy="229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964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titel_Forw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 19">
            <a:extLst>
              <a:ext uri="{FF2B5EF4-FFF2-40B4-BE49-F238E27FC236}">
                <a16:creationId xmlns:a16="http://schemas.microsoft.com/office/drawing/2014/main" id="{6F5734A3-2C01-2E45-9FFF-EBEE8F632D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D5CDFBA-ABB9-0E40-B7B9-11A772C46F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4325" y="1873250"/>
            <a:ext cx="7229475" cy="31115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lang="de-CH" smtClean="0">
                <a:effectLst/>
              </a:defRPr>
            </a:lvl1pPr>
          </a:lstStyle>
          <a:p>
            <a:r>
              <a:rPr lang="de-CH" noProof="0">
                <a:effectLst/>
                <a:latin typeface="Helvetica" pitchFamily="2" charset="0"/>
              </a:rPr>
              <a:t>Zwischentitel Folie für </a:t>
            </a:r>
            <a:br>
              <a:rPr lang="de-CH" noProof="0">
                <a:effectLst/>
                <a:latin typeface="Helvetica" pitchFamily="2" charset="0"/>
              </a:rPr>
            </a:br>
            <a:r>
              <a:rPr lang="de-CH" noProof="0">
                <a:effectLst/>
                <a:latin typeface="Helvetica" pitchFamily="2" charset="0"/>
              </a:rPr>
              <a:t>EB Forward um neue</a:t>
            </a:r>
            <a:br>
              <a:rPr lang="de-CH" noProof="0">
                <a:effectLst/>
                <a:latin typeface="Helvetica" pitchFamily="2" charset="0"/>
              </a:rPr>
            </a:br>
            <a:r>
              <a:rPr lang="de-CH" noProof="0">
                <a:effectLst/>
                <a:latin typeface="Helvetica" pitchFamily="2" charset="0"/>
              </a:rPr>
              <a:t>Abschnitte anzukündigen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A300E890-D84E-0444-9F74-E799F2B1D88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0" r="440"/>
          <a:stretch/>
        </p:blipFill>
        <p:spPr>
          <a:xfrm>
            <a:off x="8024813" y="1231012"/>
            <a:ext cx="3859212" cy="2591687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734F48F0-0999-6E40-9A1E-EEA1A6D2CF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400" r="24962"/>
          <a:stretch/>
        </p:blipFill>
        <p:spPr>
          <a:xfrm>
            <a:off x="7765234" y="4088965"/>
            <a:ext cx="2299516" cy="229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243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titel_Conn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6F0BC5B7-4919-2845-B491-A5B5114017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250" b="-625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D5CDFBA-ABB9-0E40-B7B9-11A772C46F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4325" y="1873250"/>
            <a:ext cx="7229475" cy="31115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lang="de-CH" smtClean="0">
                <a:effectLst/>
              </a:defRPr>
            </a:lvl1pPr>
          </a:lstStyle>
          <a:p>
            <a:r>
              <a:rPr lang="de-CH" noProof="0">
                <a:effectLst/>
                <a:latin typeface="Helvetica" pitchFamily="2" charset="0"/>
              </a:rPr>
              <a:t>Zwischentitel Folie für </a:t>
            </a:r>
            <a:br>
              <a:rPr lang="de-CH" noProof="0">
                <a:effectLst/>
                <a:latin typeface="Helvetica" pitchFamily="2" charset="0"/>
              </a:rPr>
            </a:br>
            <a:r>
              <a:rPr lang="de-CH" noProof="0">
                <a:effectLst/>
                <a:latin typeface="Helvetica" pitchFamily="2" charset="0"/>
              </a:rPr>
              <a:t>EB Connect um neue</a:t>
            </a:r>
            <a:br>
              <a:rPr lang="de-CH" noProof="0">
                <a:effectLst/>
                <a:latin typeface="Helvetica" pitchFamily="2" charset="0"/>
              </a:rPr>
            </a:br>
            <a:r>
              <a:rPr lang="de-CH" noProof="0">
                <a:effectLst/>
                <a:latin typeface="Helvetica" pitchFamily="2" charset="0"/>
              </a:rPr>
              <a:t>Abschnitte anzukündigen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A300E890-D84E-0444-9F74-E799F2B1D88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0" r="440"/>
          <a:stretch/>
        </p:blipFill>
        <p:spPr>
          <a:xfrm>
            <a:off x="8024813" y="1231012"/>
            <a:ext cx="3859212" cy="2591687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734F48F0-0999-6E40-9A1E-EEA1A6D2CF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400" r="24962"/>
          <a:stretch/>
        </p:blipFill>
        <p:spPr>
          <a:xfrm>
            <a:off x="7765234" y="4088965"/>
            <a:ext cx="2299516" cy="229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391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9D6836F5-E7BF-6445-840C-1A84D5544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987" y="314109"/>
            <a:ext cx="10614025" cy="6597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8C7B373-83DE-A64D-8F7F-AC86C21BE4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8988" y="1614487"/>
            <a:ext cx="10614024" cy="41473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9E30779-5024-5749-AAA6-2341C6612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1276" y="628173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EDA41F0-3A1E-4845-B752-8F6130E1F805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85820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2" r:id="rId3"/>
    <p:sldLayoutId id="2147483660" r:id="rId4"/>
    <p:sldLayoutId id="2147483663" r:id="rId5"/>
    <p:sldLayoutId id="2147483664" r:id="rId6"/>
    <p:sldLayoutId id="2147483674" r:id="rId7"/>
    <p:sldLayoutId id="2147483673" r:id="rId8"/>
    <p:sldLayoutId id="2147483671" r:id="rId9"/>
    <p:sldLayoutId id="2147483672" r:id="rId10"/>
    <p:sldLayoutId id="2147483650" r:id="rId11"/>
    <p:sldLayoutId id="2147483668" r:id="rId12"/>
    <p:sldLayoutId id="2147483665" r:id="rId13"/>
    <p:sldLayoutId id="2147483666" r:id="rId14"/>
    <p:sldLayoutId id="2147483667" r:id="rId15"/>
    <p:sldLayoutId id="2147483669" r:id="rId16"/>
    <p:sldLayoutId id="2147483654" r:id="rId17"/>
    <p:sldLayoutId id="2147483670" r:id="rId18"/>
    <p:sldLayoutId id="2147483655" r:id="rId19"/>
    <p:sldLayoutId id="2147483652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Systemschrift Normal"/>
        <a:buChar char="–"/>
        <a:defRPr sz="3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Systemschrift Normal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Systemschrift Normal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Systemschrift Normal"/>
        <a:buChar char="–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4144" userDrawn="1">
          <p15:clr>
            <a:srgbClr val="5ACBF0"/>
          </p15:clr>
        </p15:guide>
        <p15:guide id="4" pos="4448" userDrawn="1">
          <p15:clr>
            <a:srgbClr val="5ACBF0"/>
          </p15:clr>
        </p15:guide>
        <p15:guide id="5" pos="5055" userDrawn="1">
          <p15:clr>
            <a:srgbClr val="5ACBF0"/>
          </p15:clr>
        </p15:guide>
        <p15:guide id="6" pos="5359" userDrawn="1">
          <p15:clr>
            <a:srgbClr val="5ACBF0"/>
          </p15:clr>
        </p15:guide>
        <p15:guide id="7" pos="5663" userDrawn="1">
          <p15:clr>
            <a:srgbClr val="5ACBF0"/>
          </p15:clr>
        </p15:guide>
        <p15:guide id="8" pos="5967" userDrawn="1">
          <p15:clr>
            <a:srgbClr val="5ACBF0"/>
          </p15:clr>
        </p15:guide>
        <p15:guide id="9" pos="6271" userDrawn="1">
          <p15:clr>
            <a:srgbClr val="5ACBF0"/>
          </p15:clr>
        </p15:guide>
        <p15:guide id="10" pos="6575" userDrawn="1">
          <p15:clr>
            <a:srgbClr val="5ACBF0"/>
          </p15:clr>
        </p15:guide>
        <p15:guide id="11" pos="6879" userDrawn="1">
          <p15:clr>
            <a:srgbClr val="5ACBF0"/>
          </p15:clr>
        </p15:guide>
        <p15:guide id="12" pos="7183" userDrawn="1">
          <p15:clr>
            <a:srgbClr val="5ACBF0"/>
          </p15:clr>
        </p15:guide>
        <p15:guide id="13" pos="7486" userDrawn="1">
          <p15:clr>
            <a:srgbClr val="C35EA4"/>
          </p15:clr>
        </p15:guide>
        <p15:guide id="14" pos="4752" userDrawn="1">
          <p15:clr>
            <a:srgbClr val="5ACBF0"/>
          </p15:clr>
        </p15:guide>
        <p15:guide id="15" pos="3840" userDrawn="1">
          <p15:clr>
            <a:srgbClr val="5ACBF0"/>
          </p15:clr>
        </p15:guide>
        <p15:guide id="16" pos="194" userDrawn="1">
          <p15:clr>
            <a:srgbClr val="C35EA4"/>
          </p15:clr>
        </p15:guide>
        <p15:guide id="17" pos="2928" userDrawn="1">
          <p15:clr>
            <a:srgbClr val="5ACBF0"/>
          </p15:clr>
        </p15:guide>
        <p15:guide id="18" pos="3536" userDrawn="1">
          <p15:clr>
            <a:srgbClr val="5ACBF0"/>
          </p15:clr>
        </p15:guide>
        <p15:guide id="19" pos="497" userDrawn="1">
          <p15:clr>
            <a:srgbClr val="5ACBF0"/>
          </p15:clr>
        </p15:guide>
        <p15:guide id="20" pos="801" userDrawn="1">
          <p15:clr>
            <a:srgbClr val="5ACBF0"/>
          </p15:clr>
        </p15:guide>
        <p15:guide id="21" pos="3228" userDrawn="1">
          <p15:clr>
            <a:srgbClr val="5ACBF0"/>
          </p15:clr>
        </p15:guide>
        <p15:guide id="25" pos="1105" userDrawn="1">
          <p15:clr>
            <a:srgbClr val="5ACBF0"/>
          </p15:clr>
        </p15:guide>
        <p15:guide id="27" pos="1401" userDrawn="1">
          <p15:clr>
            <a:srgbClr val="5ACBF0"/>
          </p15:clr>
        </p15:guide>
        <p15:guide id="28" pos="1713" userDrawn="1">
          <p15:clr>
            <a:srgbClr val="5ACBF0"/>
          </p15:clr>
        </p15:guide>
        <p15:guide id="29" pos="2017" userDrawn="1">
          <p15:clr>
            <a:srgbClr val="5ACBF0"/>
          </p15:clr>
        </p15:guide>
        <p15:guide id="30" pos="2321" userDrawn="1">
          <p15:clr>
            <a:srgbClr val="5ACBF0"/>
          </p15:clr>
        </p15:guide>
        <p15:guide id="31" pos="2625" userDrawn="1">
          <p15:clr>
            <a:srgbClr val="5ACBF0"/>
          </p15:clr>
        </p15:guide>
        <p15:guide id="32" orient="horz" pos="2323" userDrawn="1">
          <p15:clr>
            <a:srgbClr val="5ACBF0"/>
          </p15:clr>
        </p15:guide>
        <p15:guide id="33" orient="horz" pos="2487" userDrawn="1">
          <p15:clr>
            <a:srgbClr val="5ACBF0"/>
          </p15:clr>
        </p15:guide>
        <p15:guide id="34" orient="horz" pos="2650" userDrawn="1">
          <p15:clr>
            <a:srgbClr val="5ACBF0"/>
          </p15:clr>
        </p15:guide>
        <p15:guide id="36" orient="horz" pos="2976" userDrawn="1">
          <p15:clr>
            <a:srgbClr val="5ACBF0"/>
          </p15:clr>
        </p15:guide>
        <p15:guide id="37" orient="horz" pos="3140" userDrawn="1">
          <p15:clr>
            <a:srgbClr val="5ACBF0"/>
          </p15:clr>
        </p15:guide>
        <p15:guide id="38" orient="horz" pos="3303" userDrawn="1">
          <p15:clr>
            <a:srgbClr val="5ACBF0"/>
          </p15:clr>
        </p15:guide>
        <p15:guide id="39" orient="horz" pos="3466" userDrawn="1">
          <p15:clr>
            <a:srgbClr val="5ACBF0"/>
          </p15:clr>
        </p15:guide>
        <p15:guide id="40" orient="horz" pos="3629" userDrawn="1">
          <p15:clr>
            <a:srgbClr val="5ACBF0"/>
          </p15:clr>
        </p15:guide>
        <p15:guide id="41" orient="horz" pos="3793" userDrawn="1">
          <p15:clr>
            <a:srgbClr val="5ACBF0"/>
          </p15:clr>
        </p15:guide>
        <p15:guide id="42" orient="horz" pos="4119" userDrawn="1">
          <p15:clr>
            <a:srgbClr val="C35EA4"/>
          </p15:clr>
        </p15:guide>
        <p15:guide id="43" orient="horz" pos="201" userDrawn="1">
          <p15:clr>
            <a:srgbClr val="C35EA4"/>
          </p15:clr>
        </p15:guide>
        <p15:guide id="44" orient="horz" pos="527" userDrawn="1">
          <p15:clr>
            <a:srgbClr val="5ACBF0"/>
          </p15:clr>
        </p15:guide>
        <p15:guide id="45" orient="horz" pos="691" userDrawn="1">
          <p15:clr>
            <a:srgbClr val="5ACBF0"/>
          </p15:clr>
        </p15:guide>
        <p15:guide id="47" orient="horz" pos="854" userDrawn="1">
          <p15:clr>
            <a:srgbClr val="5ACBF0"/>
          </p15:clr>
        </p15:guide>
        <p15:guide id="48" orient="horz" pos="1017" userDrawn="1">
          <p15:clr>
            <a:srgbClr val="5ACBF0"/>
          </p15:clr>
        </p15:guide>
        <p15:guide id="49" orient="horz" pos="1344" userDrawn="1">
          <p15:clr>
            <a:srgbClr val="5ACBF0"/>
          </p15:clr>
        </p15:guide>
        <p15:guide id="50" orient="horz" pos="1507" userDrawn="1">
          <p15:clr>
            <a:srgbClr val="5ACBF0"/>
          </p15:clr>
        </p15:guide>
        <p15:guide id="52" orient="horz" pos="2160" userDrawn="1">
          <p15:clr>
            <a:srgbClr val="5ACBF0"/>
          </p15:clr>
        </p15:guide>
        <p15:guide id="53" orient="horz" pos="1670" userDrawn="1">
          <p15:clr>
            <a:srgbClr val="5ACBF0"/>
          </p15:clr>
        </p15:guide>
        <p15:guide id="54" orient="horz" pos="1833" userDrawn="1">
          <p15:clr>
            <a:srgbClr val="5ACBF0"/>
          </p15:clr>
        </p15:guide>
        <p15:guide id="55" orient="horz" pos="278" userDrawn="1">
          <p15:clr>
            <a:srgbClr val="C35EA4"/>
          </p15:clr>
        </p15:guide>
        <p15:guide id="56" orient="horz" pos="3881" userDrawn="1">
          <p15:clr>
            <a:srgbClr val="C35EA4"/>
          </p15:clr>
        </p15:guide>
        <p15:guide id="57" orient="horz" pos="4224" userDrawn="1">
          <p15:clr>
            <a:srgbClr val="C35EA4"/>
          </p15:clr>
        </p15:guide>
        <p15:guide id="58" orient="horz" pos="1997" userDrawn="1">
          <p15:clr>
            <a:srgbClr val="5ACBF0"/>
          </p15:clr>
        </p15:guide>
        <p15:guide id="59" orient="horz" pos="2813" userDrawn="1">
          <p15:clr>
            <a:srgbClr val="5ACBF0"/>
          </p15:clr>
        </p15:guide>
        <p15:guide id="60" orient="horz" pos="1180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imgres?q=ipad%20mit%20tastatur&amp;imgurl=https%3A%2F%2Fas-images.apple.com%2Fis%2FHQEX2%3Fwid%3D445%26hei%3D445%26fmt%3Djpeg%26qlt%3D95%26.v%3D1684175835491&amp;imgrefurl=https%3A%2F%2Fwww.apple.com%2Fch-de%2Fshop%2Fipad%2Faccessories%2Fkeyboards&amp;docid=hWr42B0xoI7BDM&amp;tbnid=NQVs1cO5gtkZsM&amp;vet=12ahUKEwj99KHdn_qMAxXo_7sIHa1RGc4QM3oECBoQAA..i&amp;w=445&amp;h=445&amp;hcb=2&amp;ved=2ahUKEwj99KHdn_qMAxXo_7sIHa1RGc4QM3oECBoQAA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9.png"/><Relationship Id="rId5" Type="http://schemas.openxmlformats.org/officeDocument/2006/relationships/image" Target="../media/image35.jpeg"/><Relationship Id="rId4" Type="http://schemas.openxmlformats.org/officeDocument/2006/relationships/image" Target="../media/image5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eric.ed.gov/?q=impact+of+immersive+learning+2025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101010 data lines to infinity">
            <a:extLst>
              <a:ext uri="{FF2B5EF4-FFF2-40B4-BE49-F238E27FC236}">
                <a16:creationId xmlns:a16="http://schemas.microsoft.com/office/drawing/2014/main" id="{0059F089-9F85-7A3F-4D10-024A2611ED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96" t="21025" r="3795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404553" y="3091928"/>
            <a:ext cx="9078562" cy="23876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6600" err="1">
                <a:solidFill>
                  <a:schemeClr val="bg1"/>
                </a:solidFill>
                <a:latin typeface="+mj-lt"/>
                <a:cs typeface="+mj-cs"/>
              </a:rPr>
              <a:t>Grenzenlos</a:t>
            </a:r>
            <a:r>
              <a:rPr lang="en-US" sz="6600">
                <a:solidFill>
                  <a:schemeClr val="bg1"/>
                </a:solidFill>
                <a:latin typeface="+mj-lt"/>
                <a:cs typeface="+mj-cs"/>
              </a:rPr>
              <a:t> </a:t>
            </a:r>
            <a:r>
              <a:rPr lang="en-US" sz="6600" err="1">
                <a:solidFill>
                  <a:schemeClr val="bg1"/>
                </a:solidFill>
                <a:latin typeface="+mj-lt"/>
                <a:cs typeface="+mj-cs"/>
              </a:rPr>
              <a:t>lernen</a:t>
            </a:r>
            <a:br>
              <a:rPr lang="en-US" sz="6600">
                <a:solidFill>
                  <a:schemeClr val="bg1"/>
                </a:solidFill>
                <a:latin typeface="+mj-lt"/>
                <a:cs typeface="+mj-cs"/>
              </a:rPr>
            </a:br>
            <a:r>
              <a:rPr lang="en-US" sz="6600">
                <a:solidFill>
                  <a:schemeClr val="bg1"/>
                </a:solidFill>
                <a:latin typeface="+mj-lt"/>
                <a:cs typeface="+mj-cs"/>
              </a:rPr>
              <a:t>Virtual Reality </a:t>
            </a:r>
            <a:r>
              <a:rPr lang="en-US" sz="6600" err="1">
                <a:solidFill>
                  <a:schemeClr val="bg1"/>
                </a:solidFill>
                <a:latin typeface="+mj-lt"/>
                <a:cs typeface="+mj-cs"/>
              </a:rPr>
              <a:t>im</a:t>
            </a:r>
            <a:r>
              <a:rPr lang="en-US" sz="6600">
                <a:solidFill>
                  <a:schemeClr val="bg1"/>
                </a:solidFill>
                <a:latin typeface="+mj-lt"/>
                <a:cs typeface="+mj-cs"/>
              </a:rPr>
              <a:t> </a:t>
            </a:r>
            <a:r>
              <a:rPr lang="en-US" sz="6600" err="1">
                <a:solidFill>
                  <a:schemeClr val="bg1"/>
                </a:solidFill>
                <a:latin typeface="+mj-lt"/>
                <a:cs typeface="+mj-cs"/>
              </a:rPr>
              <a:t>Unterricht</a:t>
            </a:r>
            <a:endParaRPr lang="en-US" sz="6600">
              <a:solidFill>
                <a:schemeClr val="bg1"/>
              </a:solidFill>
              <a:latin typeface="+mj-lt"/>
              <a:cs typeface="+mj-cs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E4BDB9-0DFA-64B6-56FA-47BF88CC0C89}"/>
              </a:ext>
            </a:extLst>
          </p:cNvPr>
          <p:cNvSpPr txBox="1"/>
          <p:nvPr/>
        </p:nvSpPr>
        <p:spPr>
          <a:xfrm>
            <a:off x="623392" y="5687106"/>
            <a:ext cx="88985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/>
              <a:t>Alexander Wilhelm, Christian Hirt, Ricarda T.D. Reimer, Silvia Mensing</a:t>
            </a:r>
            <a:endParaRPr lang="en-CH" sz="2400"/>
          </a:p>
        </p:txBody>
      </p:sp>
    </p:spTree>
    <p:extLst>
      <p:ext uri="{BB962C8B-B14F-4D97-AF65-F5344CB8AC3E}">
        <p14:creationId xmlns:p14="http://schemas.microsoft.com/office/powerpoint/2010/main" val="240158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0432AD-BBAB-8149-5BD6-8EE9C7751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8E3F1AE-6465-B104-4ED4-391137F664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868" y="1465659"/>
            <a:ext cx="5303132" cy="392668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de-CH" sz="2200">
                <a:latin typeface="Arial"/>
                <a:cs typeface="Arial"/>
              </a:rPr>
              <a:t>First </a:t>
            </a:r>
            <a:r>
              <a:rPr lang="de-CH" sz="2200" err="1">
                <a:latin typeface="Arial"/>
                <a:cs typeface="Arial"/>
              </a:rPr>
              <a:t>Steps</a:t>
            </a:r>
            <a:r>
              <a:rPr lang="de-CH" sz="2200">
                <a:latin typeface="Arial"/>
                <a:cs typeface="Arial"/>
              </a:rPr>
              <a:t> (kostenlos)</a:t>
            </a:r>
            <a:endParaRPr lang="de-DE" sz="2200">
              <a:latin typeface="Arial"/>
              <a:cs typeface="Arial"/>
            </a:endParaRPr>
          </a:p>
          <a:p>
            <a:r>
              <a:rPr lang="de-CH" sz="1300" err="1">
                <a:latin typeface="Arial"/>
                <a:cs typeface="Arial"/>
              </a:rPr>
              <a:t>Einführung</a:t>
            </a:r>
            <a:r>
              <a:rPr lang="de-CH" sz="1300">
                <a:latin typeface="Arial"/>
                <a:cs typeface="Arial"/>
              </a:rPr>
              <a:t> in die Nutzung der Brille und Bedienung der Kontroller.</a:t>
            </a:r>
          </a:p>
          <a:p>
            <a:r>
              <a:rPr lang="de-CH" sz="2200">
                <a:latin typeface="Arial"/>
                <a:cs typeface="Arial"/>
              </a:rPr>
              <a:t>Anne Frank Haus (</a:t>
            </a:r>
            <a:r>
              <a:rPr lang="de-CH" sz="2200" err="1">
                <a:latin typeface="Arial"/>
                <a:cs typeface="Arial"/>
              </a:rPr>
              <a:t>kostenlos</a:t>
            </a:r>
            <a:r>
              <a:rPr lang="de-CH" sz="2200">
                <a:latin typeface="Arial"/>
                <a:cs typeface="Arial"/>
              </a:rPr>
              <a:t>)</a:t>
            </a:r>
          </a:p>
          <a:p>
            <a:r>
              <a:rPr lang="de-CH" sz="1300">
                <a:latin typeface="Arial"/>
                <a:cs typeface="Arial"/>
              </a:rPr>
              <a:t>Virtueller Rundgang durch das Anne Frank Haus entweder explorativ oder mit einer Tour geführt.</a:t>
            </a:r>
          </a:p>
          <a:p>
            <a:r>
              <a:rPr lang="de-CH" sz="2200">
                <a:latin typeface="Arial"/>
                <a:cs typeface="Arial"/>
              </a:rPr>
              <a:t>Mission ISS (kostenlos)</a:t>
            </a:r>
          </a:p>
          <a:p>
            <a:r>
              <a:rPr lang="de-CH" sz="1300">
                <a:latin typeface="Arial"/>
                <a:cs typeface="Arial"/>
              </a:rPr>
              <a:t>Leben auf der internationalen Raumstation. Tutorial, wie man sich bewegt, Expeditionen</a:t>
            </a:r>
          </a:p>
          <a:p>
            <a:r>
              <a:rPr lang="de-CH" sz="2200">
                <a:latin typeface="Arial"/>
                <a:cs typeface="Arial"/>
              </a:rPr>
              <a:t>Open </a:t>
            </a:r>
            <a:r>
              <a:rPr lang="de-CH" sz="2200" err="1">
                <a:latin typeface="Arial"/>
                <a:cs typeface="Arial"/>
              </a:rPr>
              <a:t>Brush</a:t>
            </a:r>
            <a:r>
              <a:rPr lang="de-CH" sz="2200">
                <a:latin typeface="Arial"/>
                <a:cs typeface="Arial"/>
              </a:rPr>
              <a:t> (kostenlos)</a:t>
            </a:r>
          </a:p>
          <a:p>
            <a:r>
              <a:rPr lang="de-CH" sz="1300">
                <a:latin typeface="Arial"/>
                <a:cs typeface="Arial"/>
              </a:rPr>
              <a:t>Bildnerisches Gestalten in 3D</a:t>
            </a:r>
          </a:p>
          <a:p>
            <a:r>
              <a:rPr lang="de-CH" sz="2200">
                <a:latin typeface="Arial"/>
                <a:cs typeface="Arial"/>
              </a:rPr>
              <a:t>YouTube 360° (kostenlos)</a:t>
            </a:r>
          </a:p>
          <a:p>
            <a:r>
              <a:rPr lang="de-CH" sz="1300">
                <a:latin typeface="Arial"/>
                <a:cs typeface="Arial"/>
              </a:rPr>
              <a:t>Auf YouTube gibt es viele 360° Videos zu ganz unterschiedlichen Themen, die immersive Erlebnisse vermitteln, z.B. </a:t>
            </a:r>
            <a:r>
              <a:rPr lang="de-CH" sz="1300" err="1">
                <a:latin typeface="Arial"/>
                <a:cs typeface="Arial"/>
              </a:rPr>
              <a:t>Diving</a:t>
            </a:r>
            <a:r>
              <a:rPr lang="de-CH" sz="1300">
                <a:latin typeface="Arial"/>
                <a:cs typeface="Arial"/>
              </a:rPr>
              <a:t> </a:t>
            </a:r>
            <a:r>
              <a:rPr lang="de-CH" sz="1300" err="1">
                <a:latin typeface="Arial"/>
                <a:cs typeface="Arial"/>
              </a:rPr>
              <a:t>wiht</a:t>
            </a:r>
            <a:r>
              <a:rPr lang="de-CH" sz="1300">
                <a:latin typeface="Arial"/>
                <a:cs typeface="Arial"/>
              </a:rPr>
              <a:t> Sharks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F22DC19-04EA-BF4C-95BF-65AF2A399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Lernszenario</a:t>
            </a:r>
            <a:r>
              <a:rPr lang="en-GB"/>
              <a:t>: Immersive Learning Apps</a:t>
            </a:r>
            <a:endParaRPr lang="en-CH"/>
          </a:p>
        </p:txBody>
      </p:sp>
      <p:pic>
        <p:nvPicPr>
          <p:cNvPr id="5" name="Grafik 4" descr="Ein Bild, das Im Haus, Wand, Mobiliar, Inneneinrichtung enthält.&#10;&#10;KI-generierte Inhalte können fehlerhaft sein.">
            <a:extLst>
              <a:ext uri="{FF2B5EF4-FFF2-40B4-BE49-F238E27FC236}">
                <a16:creationId xmlns:a16="http://schemas.microsoft.com/office/drawing/2014/main" id="{A8CF5B4A-541A-0B2C-B68E-1F6C701645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3672" y="1256438"/>
            <a:ext cx="2403231" cy="1301262"/>
          </a:xfrm>
          <a:prstGeom prst="rect">
            <a:avLst/>
          </a:prstGeom>
        </p:spPr>
      </p:pic>
      <p:pic>
        <p:nvPicPr>
          <p:cNvPr id="6" name="Grafik 5" descr="Ein Bild, das Bild, Cartoon, Kunst enthält.&#10;&#10;KI-generierte Inhalte können fehlerhaft sein.">
            <a:extLst>
              <a:ext uri="{FF2B5EF4-FFF2-40B4-BE49-F238E27FC236}">
                <a16:creationId xmlns:a16="http://schemas.microsoft.com/office/drawing/2014/main" id="{62B06D7F-D996-F6B8-01F3-649BD820F2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4081" y="2692104"/>
            <a:ext cx="2396896" cy="1788244"/>
          </a:xfrm>
          <a:prstGeom prst="rect">
            <a:avLst/>
          </a:prstGeom>
        </p:spPr>
      </p:pic>
      <p:pic>
        <p:nvPicPr>
          <p:cNvPr id="8" name="Grafik 7" descr="Ein Bild, das Text, Schwimmen, Screenshot, PC-Spiel enthält.&#10;&#10;KI-generierte Inhalte können fehlerhaft sein.">
            <a:extLst>
              <a:ext uri="{FF2B5EF4-FFF2-40B4-BE49-F238E27FC236}">
                <a16:creationId xmlns:a16="http://schemas.microsoft.com/office/drawing/2014/main" id="{4226680F-4D05-592C-82CD-87C539A3AF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54857" y="4601802"/>
            <a:ext cx="2398102" cy="1378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1640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339BBB-12EC-1725-C15E-AE73C24FE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F4F2FC05-7D27-410F-BDA9-ADF4831368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080D120-BD54-46E1-BA37-82F5E8089E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9573" y="633619"/>
            <a:ext cx="5457817" cy="5495925"/>
          </a:xfrm>
          <a:prstGeom prst="rect">
            <a:avLst/>
          </a:prstGeom>
          <a:ln w="9525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166AD20-2F08-66ED-8BB9-E2CB676A5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978408"/>
            <a:ext cx="5029192" cy="110642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err="1"/>
              <a:t>Lernszenario</a:t>
            </a:r>
            <a:r>
              <a:rPr lang="en-US" kern="1200">
                <a:solidFill>
                  <a:schemeClr val="tx1"/>
                </a:solidFill>
              </a:rPr>
              <a:t>: </a:t>
            </a:r>
            <a:r>
              <a:rPr lang="en-US" kern="1200" err="1">
                <a:solidFill>
                  <a:schemeClr val="tx1"/>
                </a:solidFill>
              </a:rPr>
              <a:t>Softskills</a:t>
            </a:r>
            <a:endParaRPr lang="en-US" kern="1200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1D83946-74FA-498A-AC80-9926F041B5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565" y="1181536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060D983-8B52-443A-8183-2A1DE0561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456" y="2185416"/>
            <a:ext cx="4446484" cy="9144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91B305-E3EC-BC5B-6F50-9E37BDF1C4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1246" y="2368296"/>
            <a:ext cx="4607052" cy="350215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114300"/>
            <a:r>
              <a:rPr lang="en-US" sz="1800">
                <a:latin typeface="+mn-lt"/>
                <a:cs typeface="+mn-cs"/>
              </a:rPr>
              <a:t>In dieser Lernwerkstatt erkunden Lehrpersonen das Potenzial von Virtual Reality (VR) </a:t>
            </a:r>
            <a:r>
              <a:rPr lang="en-US" sz="1800" err="1">
                <a:latin typeface="+mn-lt"/>
                <a:cs typeface="+mn-cs"/>
              </a:rPr>
              <a:t>für</a:t>
            </a:r>
            <a:r>
              <a:rPr lang="en-US" sz="1800">
                <a:latin typeface="+mn-lt"/>
                <a:cs typeface="+mn-cs"/>
              </a:rPr>
              <a:t> die </a:t>
            </a:r>
            <a:r>
              <a:rPr lang="en-US" sz="1800" err="1">
                <a:latin typeface="+mn-lt"/>
                <a:cs typeface="+mn-cs"/>
              </a:rPr>
              <a:t>Entwicklung</a:t>
            </a:r>
            <a:r>
              <a:rPr lang="en-US" sz="1800">
                <a:latin typeface="+mn-lt"/>
                <a:cs typeface="+mn-cs"/>
              </a:rPr>
              <a:t> von Soft Skills.</a:t>
            </a:r>
          </a:p>
          <a:p>
            <a:pPr marL="114300"/>
            <a:r>
              <a:rPr lang="en-US" sz="1800" err="1">
                <a:latin typeface="+mn-lt"/>
                <a:cs typeface="+mn-cs"/>
              </a:rPr>
              <a:t>Mithilfe</a:t>
            </a:r>
            <a:r>
              <a:rPr lang="en-US" sz="1800">
                <a:latin typeface="+mn-lt"/>
                <a:cs typeface="+mn-cs"/>
              </a:rPr>
              <a:t> von Oculus Quest 3-Brillen </a:t>
            </a:r>
            <a:r>
              <a:rPr lang="en-US" sz="1800" err="1">
                <a:latin typeface="+mn-lt"/>
                <a:cs typeface="+mn-cs"/>
              </a:rPr>
              <a:t>sowie</a:t>
            </a:r>
            <a:r>
              <a:rPr lang="en-US" sz="1800">
                <a:latin typeface="+mn-lt"/>
                <a:cs typeface="+mn-cs"/>
              </a:rPr>
              <a:t> der App „</a:t>
            </a:r>
            <a:r>
              <a:rPr lang="en-US" sz="1800" err="1">
                <a:latin typeface="+mn-lt"/>
                <a:cs typeface="+mn-cs"/>
              </a:rPr>
              <a:t>VirtualSpeech</a:t>
            </a:r>
            <a:r>
              <a:rPr lang="en-US" sz="1800">
                <a:latin typeface="+mn-lt"/>
                <a:cs typeface="+mn-cs"/>
              </a:rPr>
              <a:t>“ erleben sie immersive Lernszenarien, in denen</a:t>
            </a:r>
            <a:endParaRPr lang="en-US" sz="1800">
              <a:latin typeface="+mn-lt"/>
              <a:ea typeface="Calibri"/>
              <a:cs typeface="Calibri"/>
            </a:endParaRP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1800" err="1">
                <a:latin typeface="+mn-lt"/>
                <a:cs typeface="+mn-cs"/>
              </a:rPr>
              <a:t>Auftrittskompetenz</a:t>
            </a:r>
            <a:r>
              <a:rPr lang="en-US" sz="1800">
                <a:latin typeface="+mn-lt"/>
                <a:cs typeface="+mn-cs"/>
              </a:rPr>
              <a:t>, </a:t>
            </a:r>
            <a:r>
              <a:rPr lang="en-US" sz="1800" err="1">
                <a:latin typeface="+mn-lt"/>
                <a:cs typeface="+mn-cs"/>
              </a:rPr>
              <a:t>Kommunikationsfähigkeiten</a:t>
            </a:r>
            <a:r>
              <a:rPr lang="en-US" sz="1800">
                <a:latin typeface="+mn-lt"/>
                <a:cs typeface="+mn-cs"/>
              </a:rPr>
              <a:t>, </a:t>
            </a:r>
            <a:r>
              <a:rPr lang="en-US" sz="1800" err="1">
                <a:latin typeface="+mn-lt"/>
                <a:cs typeface="+mn-cs"/>
              </a:rPr>
              <a:t>Empathie</a:t>
            </a:r>
            <a:r>
              <a:rPr lang="en-US" sz="1800">
                <a:latin typeface="+mn-lt"/>
                <a:cs typeface="+mn-cs"/>
              </a:rPr>
              <a:t> und </a:t>
            </a:r>
            <a:r>
              <a:rPr lang="en-US" sz="1800" err="1">
                <a:latin typeface="+mn-lt"/>
                <a:cs typeface="+mn-cs"/>
              </a:rPr>
              <a:t>Konfliktlösung</a:t>
            </a:r>
            <a:r>
              <a:rPr lang="en-US" sz="1800">
                <a:latin typeface="+mn-lt"/>
                <a:cs typeface="+mn-cs"/>
              </a:rPr>
              <a:t> </a:t>
            </a:r>
            <a:r>
              <a:rPr lang="en-US" sz="1800" err="1">
                <a:latin typeface="+mn-lt"/>
                <a:cs typeface="+mn-cs"/>
              </a:rPr>
              <a:t>praxisnah</a:t>
            </a:r>
            <a:r>
              <a:rPr lang="en-US" sz="1800">
                <a:latin typeface="+mn-lt"/>
                <a:cs typeface="+mn-cs"/>
              </a:rPr>
              <a:t> </a:t>
            </a:r>
            <a:r>
              <a:rPr lang="en-US" sz="1800" err="1">
                <a:latin typeface="+mn-lt"/>
                <a:cs typeface="+mn-cs"/>
              </a:rPr>
              <a:t>trainiert</a:t>
            </a:r>
            <a:r>
              <a:rPr lang="en-US" sz="1800">
                <a:latin typeface="+mn-lt"/>
                <a:cs typeface="+mn-cs"/>
              </a:rPr>
              <a:t> </a:t>
            </a:r>
            <a:r>
              <a:rPr lang="en-US" sz="1800" err="1">
                <a:latin typeface="+mn-lt"/>
                <a:cs typeface="+mn-cs"/>
              </a:rPr>
              <a:t>werden</a:t>
            </a:r>
            <a:r>
              <a:rPr lang="en-US" sz="1800">
                <a:latin typeface="+mn-lt"/>
                <a:cs typeface="+mn-cs"/>
              </a:rPr>
              <a:t> </a:t>
            </a:r>
            <a:r>
              <a:rPr lang="en-US" sz="1800" err="1">
                <a:latin typeface="+mn-lt"/>
                <a:cs typeface="+mn-cs"/>
              </a:rPr>
              <a:t>können</a:t>
            </a:r>
            <a:r>
              <a:rPr lang="en-US" sz="1800">
                <a:latin typeface="+mn-lt"/>
                <a:cs typeface="+mn-cs"/>
              </a:rPr>
              <a:t>.</a:t>
            </a:r>
            <a:endParaRPr lang="en-US" sz="1800">
              <a:latin typeface="+mn-lt"/>
              <a:ea typeface="Calibri"/>
              <a:cs typeface="Calibri"/>
            </a:endParaRP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1800" err="1">
                <a:latin typeface="+mn-lt"/>
                <a:ea typeface="Calibri"/>
                <a:cs typeface="Calibri"/>
              </a:rPr>
              <a:t>Präsentation</a:t>
            </a:r>
            <a:r>
              <a:rPr lang="en-US" sz="1800">
                <a:latin typeface="+mn-lt"/>
                <a:ea typeface="Calibri"/>
                <a:cs typeface="Calibri"/>
              </a:rPr>
              <a:t> </a:t>
            </a:r>
            <a:r>
              <a:rPr lang="en-US" sz="1800" err="1">
                <a:latin typeface="+mn-lt"/>
                <a:ea typeface="Calibri"/>
                <a:cs typeface="Calibri"/>
              </a:rPr>
              <a:t>trainieren</a:t>
            </a:r>
            <a:endParaRPr lang="en-US" sz="1800">
              <a:latin typeface="+mn-lt"/>
              <a:ea typeface="Calibri"/>
              <a:cs typeface="Calibri"/>
            </a:endParaRP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1800" err="1">
                <a:latin typeface="+mn-lt"/>
                <a:ea typeface="Calibri"/>
                <a:cs typeface="Calibri"/>
              </a:rPr>
              <a:t>Schwieriger</a:t>
            </a:r>
            <a:r>
              <a:rPr lang="en-US" sz="1800">
                <a:latin typeface="+mn-lt"/>
                <a:ea typeface="Calibri" panose="020F0502020204030204"/>
                <a:cs typeface="Calibri" panose="020F0502020204030204"/>
              </a:rPr>
              <a:t> Kunde</a:t>
            </a:r>
          </a:p>
          <a:p>
            <a:pPr marL="114300"/>
            <a:r>
              <a:rPr lang="en-US" sz="1800">
                <a:latin typeface="+mn-lt"/>
                <a:ea typeface="Calibri" panose="020F0502020204030204"/>
                <a:cs typeface="Calibri" panose="020F0502020204030204"/>
              </a:rPr>
              <a:t>App: </a:t>
            </a:r>
            <a:r>
              <a:rPr lang="en-US" sz="1800" b="1" err="1">
                <a:latin typeface="+mn-lt"/>
                <a:ea typeface="Calibri" panose="020F0502020204030204"/>
                <a:cs typeface="Calibri" panose="020F0502020204030204"/>
              </a:rPr>
              <a:t>VirtualSpeech</a:t>
            </a:r>
            <a:endParaRPr lang="en-US" sz="1800" b="1">
              <a:latin typeface="+mn-lt"/>
              <a:ea typeface="Calibri" panose="020F0502020204030204"/>
              <a:cs typeface="Calibri" panose="020F0502020204030204"/>
            </a:endParaRPr>
          </a:p>
          <a:p>
            <a:pPr marL="342900" indent="-228600">
              <a:buFont typeface="Arial" panose="020B0604020202020204" pitchFamily="34" charset="0"/>
              <a:buChar char="•"/>
            </a:pPr>
            <a:endParaRPr lang="en-US" sz="1800">
              <a:latin typeface="+mn-lt"/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5" name="Grafik 4" descr="Ein Bild, das Text, Im Haus, Wand, Mobiliar enthält.&#10;&#10;KI-generierte Inhalte können fehlerhaft sein.">
            <a:extLst>
              <a:ext uri="{FF2B5EF4-FFF2-40B4-BE49-F238E27FC236}">
                <a16:creationId xmlns:a16="http://schemas.microsoft.com/office/drawing/2014/main" id="{E49B8CA9-3079-66F6-374E-DF454FA092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110" r="-3" b="-3"/>
          <a:stretch>
            <a:fillRect/>
          </a:stretch>
        </p:blipFill>
        <p:spPr>
          <a:xfrm>
            <a:off x="6324599" y="10"/>
            <a:ext cx="5457817" cy="3337549"/>
          </a:xfrm>
          <a:prstGeom prst="rect">
            <a:avLst/>
          </a:prstGeom>
        </p:spPr>
      </p:pic>
      <p:pic>
        <p:nvPicPr>
          <p:cNvPr id="7" name="Grafik 6" descr="Ein Bild, das Im Haus, violett, Magenta, Kleidung enthält.&#10;&#10;KI-generierte Inhalte können fehlerhaft sein.">
            <a:extLst>
              <a:ext uri="{FF2B5EF4-FFF2-40B4-BE49-F238E27FC236}">
                <a16:creationId xmlns:a16="http://schemas.microsoft.com/office/drawing/2014/main" id="{72B5DB28-7768-1F53-4DF7-66F3575FD10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575" r="3" b="9345"/>
          <a:stretch>
            <a:fillRect/>
          </a:stretch>
        </p:blipFill>
        <p:spPr>
          <a:xfrm>
            <a:off x="6324590" y="3520439"/>
            <a:ext cx="5457817" cy="3337561"/>
          </a:xfrm>
          <a:prstGeom prst="rect">
            <a:avLst/>
          </a:prstGeom>
        </p:spPr>
      </p:pic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697FA868-D920-8AA8-FC6A-D61B72AE1EC7}"/>
              </a:ext>
            </a:extLst>
          </p:cNvPr>
          <p:cNvSpPr txBox="1">
            <a:spLocks/>
          </p:cNvSpPr>
          <p:nvPr/>
        </p:nvSpPr>
        <p:spPr>
          <a:xfrm>
            <a:off x="6240016" y="1777040"/>
            <a:ext cx="5303132" cy="3926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stemschrift Normal"/>
              <a:buNone/>
              <a:tabLst/>
              <a:defRPr sz="3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de-CH" sz="2400"/>
          </a:p>
        </p:txBody>
      </p:sp>
    </p:spTree>
    <p:extLst>
      <p:ext uri="{BB962C8B-B14F-4D97-AF65-F5344CB8AC3E}">
        <p14:creationId xmlns:p14="http://schemas.microsoft.com/office/powerpoint/2010/main" val="2652372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10D096-CB32-162F-FCBF-2717B258D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115719BB-48A7-4AF4-BB91-DC82E0DF7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0" name="Freeform: Shape 29">
            <a:extLst>
              <a:ext uri="{FF2B5EF4-FFF2-40B4-BE49-F238E27FC236}">
                <a16:creationId xmlns:a16="http://schemas.microsoft.com/office/drawing/2014/main" id="{10973A55-5440-4A99-B526-B5812E462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096002" cy="6858000"/>
          </a:xfrm>
          <a:custGeom>
            <a:avLst/>
            <a:gdLst>
              <a:gd name="connsiteX0" fmla="*/ 0 w 6096002"/>
              <a:gd name="connsiteY0" fmla="*/ 0 h 6858000"/>
              <a:gd name="connsiteX1" fmla="*/ 4885967 w 6096002"/>
              <a:gd name="connsiteY1" fmla="*/ 0 h 6858000"/>
              <a:gd name="connsiteX2" fmla="*/ 4946007 w 6096002"/>
              <a:gd name="connsiteY2" fmla="*/ 69271 h 6858000"/>
              <a:gd name="connsiteX3" fmla="*/ 6096002 w 6096002"/>
              <a:gd name="connsiteY3" fmla="*/ 3429000 h 6858000"/>
              <a:gd name="connsiteX4" fmla="*/ 4946007 w 6096002"/>
              <a:gd name="connsiteY4" fmla="*/ 6788730 h 6858000"/>
              <a:gd name="connsiteX5" fmla="*/ 4885967 w 6096002"/>
              <a:gd name="connsiteY5" fmla="*/ 6858000 h 6858000"/>
              <a:gd name="connsiteX6" fmla="*/ 0 w 609600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2" h="6858000">
                <a:moveTo>
                  <a:pt x="0" y="0"/>
                </a:moveTo>
                <a:lnTo>
                  <a:pt x="4885967" y="0"/>
                </a:lnTo>
                <a:lnTo>
                  <a:pt x="4946007" y="69271"/>
                </a:lnTo>
                <a:cubicBezTo>
                  <a:pt x="5656533" y="929100"/>
                  <a:pt x="6096002" y="2116944"/>
                  <a:pt x="6096002" y="3429000"/>
                </a:cubicBezTo>
                <a:cubicBezTo>
                  <a:pt x="6096002" y="4741056"/>
                  <a:pt x="5656533" y="5928900"/>
                  <a:pt x="4946007" y="6788730"/>
                </a:cubicBezTo>
                <a:lnTo>
                  <a:pt x="4885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2" name="Freeform: Shape 31">
            <a:extLst>
              <a:ext uri="{FF2B5EF4-FFF2-40B4-BE49-F238E27FC236}">
                <a16:creationId xmlns:a16="http://schemas.microsoft.com/office/drawing/2014/main" id="{A9682493-588A-4D52-98F6-FBBD80C07E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85370" cy="6858000"/>
          </a:xfrm>
          <a:custGeom>
            <a:avLst/>
            <a:gdLst>
              <a:gd name="connsiteX0" fmla="*/ 0 w 6085370"/>
              <a:gd name="connsiteY0" fmla="*/ 0 h 6858000"/>
              <a:gd name="connsiteX1" fmla="*/ 4875335 w 6085370"/>
              <a:gd name="connsiteY1" fmla="*/ 0 h 6858000"/>
              <a:gd name="connsiteX2" fmla="*/ 4935375 w 6085370"/>
              <a:gd name="connsiteY2" fmla="*/ 69271 h 6858000"/>
              <a:gd name="connsiteX3" fmla="*/ 6085370 w 6085370"/>
              <a:gd name="connsiteY3" fmla="*/ 3429000 h 6858000"/>
              <a:gd name="connsiteX4" fmla="*/ 4935375 w 6085370"/>
              <a:gd name="connsiteY4" fmla="*/ 6788730 h 6858000"/>
              <a:gd name="connsiteX5" fmla="*/ 4875335 w 6085370"/>
              <a:gd name="connsiteY5" fmla="*/ 6858000 h 6858000"/>
              <a:gd name="connsiteX6" fmla="*/ 0 w 60853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5370" h="6858000">
                <a:moveTo>
                  <a:pt x="0" y="0"/>
                </a:moveTo>
                <a:lnTo>
                  <a:pt x="4875335" y="0"/>
                </a:lnTo>
                <a:lnTo>
                  <a:pt x="4935375" y="69271"/>
                </a:lnTo>
                <a:cubicBezTo>
                  <a:pt x="5645901" y="929100"/>
                  <a:pt x="6085370" y="2116944"/>
                  <a:pt x="6085370" y="3429000"/>
                </a:cubicBezTo>
                <a:cubicBezTo>
                  <a:pt x="6085370" y="4741056"/>
                  <a:pt x="5645901" y="5928900"/>
                  <a:pt x="4935375" y="6788730"/>
                </a:cubicBezTo>
                <a:lnTo>
                  <a:pt x="487533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C68F50E-8670-A3FF-5209-39708DBBE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2" y="859536"/>
            <a:ext cx="5297047" cy="117043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GB" sz="4000" err="1"/>
              <a:t>Lernszenario</a:t>
            </a:r>
            <a:r>
              <a:rPr lang="en-US" sz="4000"/>
              <a:t>: </a:t>
            </a:r>
            <a:r>
              <a:rPr lang="en-US" sz="4000" err="1"/>
              <a:t>Softskills</a:t>
            </a:r>
            <a:endParaRPr lang="en-US" sz="400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BEC5A7A-ADE4-48D9-B89C-2BA1C91106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03236" y="36338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2095FCE-EF05-4443-B97A-85DEE3A5C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92" y="2185062"/>
            <a:ext cx="49377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F52CDBF-78B3-73CA-4D65-80D22403BB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8912" y="2512611"/>
            <a:ext cx="4832803" cy="3664351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1500">
                <a:latin typeface="+mn-lt"/>
                <a:cs typeface="+mn-cs"/>
              </a:rPr>
              <a:t>Avatar Roleplays: </a:t>
            </a:r>
            <a:r>
              <a:rPr lang="en-US" sz="1500" err="1">
                <a:latin typeface="+mn-lt"/>
                <a:cs typeface="+mn-cs"/>
              </a:rPr>
              <a:t>Führe</a:t>
            </a:r>
            <a:r>
              <a:rPr lang="en-US" sz="1500">
                <a:latin typeface="+mn-lt"/>
                <a:cs typeface="+mn-cs"/>
              </a:rPr>
              <a:t> </a:t>
            </a:r>
            <a:r>
              <a:rPr lang="en-US" sz="1500" err="1">
                <a:latin typeface="+mn-lt"/>
                <a:cs typeface="+mn-cs"/>
              </a:rPr>
              <a:t>mit</a:t>
            </a:r>
            <a:r>
              <a:rPr lang="en-US" sz="1500">
                <a:latin typeface="+mn-lt"/>
                <a:cs typeface="+mn-cs"/>
              </a:rPr>
              <a:t> </a:t>
            </a:r>
            <a:r>
              <a:rPr lang="en-US" sz="1500" err="1">
                <a:latin typeface="+mn-lt"/>
                <a:cs typeface="+mn-cs"/>
              </a:rPr>
              <a:t>einem</a:t>
            </a:r>
            <a:r>
              <a:rPr lang="en-US" sz="1500">
                <a:latin typeface="+mn-lt"/>
                <a:cs typeface="+mn-cs"/>
              </a:rPr>
              <a:t> Avatar </a:t>
            </a:r>
            <a:r>
              <a:rPr lang="en-US" sz="1500" err="1">
                <a:latin typeface="+mn-lt"/>
                <a:cs typeface="+mn-cs"/>
              </a:rPr>
              <a:t>ein</a:t>
            </a:r>
            <a:r>
              <a:rPr lang="en-US" sz="1500">
                <a:latin typeface="+mn-lt"/>
                <a:cs typeface="+mn-cs"/>
              </a:rPr>
              <a:t> </a:t>
            </a:r>
            <a:r>
              <a:rPr lang="en-US" sz="1500" err="1">
                <a:latin typeface="+mn-lt"/>
                <a:cs typeface="+mn-cs"/>
              </a:rPr>
              <a:t>Rollenspiel</a:t>
            </a:r>
            <a:r>
              <a:rPr lang="en-US" sz="1500">
                <a:latin typeface="+mn-lt"/>
                <a:cs typeface="+mn-cs"/>
              </a:rPr>
              <a:t> </a:t>
            </a:r>
            <a:r>
              <a:rPr lang="en-US" sz="1500" err="1">
                <a:latin typeface="+mn-lt"/>
                <a:cs typeface="+mn-cs"/>
              </a:rPr>
              <a:t>durch</a:t>
            </a:r>
            <a:r>
              <a:rPr lang="en-US" sz="1500">
                <a:latin typeface="+mn-lt"/>
                <a:cs typeface="+mn-cs"/>
              </a:rPr>
              <a:t>.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1500" err="1">
                <a:latin typeface="+mn-lt"/>
                <a:cs typeface="+mn-cs"/>
              </a:rPr>
              <a:t>Beliebt</a:t>
            </a:r>
            <a:r>
              <a:rPr lang="en-US" sz="1500">
                <a:latin typeface="+mn-lt"/>
                <a:cs typeface="+mn-cs"/>
              </a:rPr>
              <a:t> </a:t>
            </a:r>
            <a:r>
              <a:rPr lang="en-US" sz="1500" err="1">
                <a:latin typeface="+mn-lt"/>
                <a:cs typeface="+mn-cs"/>
              </a:rPr>
              <a:t>ist</a:t>
            </a:r>
            <a:r>
              <a:rPr lang="en-US" sz="1500">
                <a:latin typeface="+mn-lt"/>
                <a:cs typeface="+mn-cs"/>
              </a:rPr>
              <a:t> der “</a:t>
            </a:r>
            <a:r>
              <a:rPr lang="en-US" sz="1500" err="1">
                <a:latin typeface="+mn-lt"/>
                <a:cs typeface="+mn-cs"/>
              </a:rPr>
              <a:t>wütende</a:t>
            </a:r>
            <a:r>
              <a:rPr lang="en-US" sz="1500">
                <a:latin typeface="+mn-lt"/>
                <a:cs typeface="+mn-cs"/>
              </a:rPr>
              <a:t> Kunde” (Angry Customer), </a:t>
            </a:r>
            <a:r>
              <a:rPr lang="en-US" sz="1500" err="1">
                <a:latin typeface="+mn-lt"/>
                <a:cs typeface="+mn-cs"/>
              </a:rPr>
              <a:t>mit</a:t>
            </a:r>
            <a:r>
              <a:rPr lang="en-US" sz="1500">
                <a:latin typeface="+mn-lt"/>
                <a:cs typeface="+mn-cs"/>
              </a:rPr>
              <a:t> dem </a:t>
            </a:r>
            <a:r>
              <a:rPr lang="en-US" sz="1500" err="1">
                <a:latin typeface="+mn-lt"/>
                <a:cs typeface="+mn-cs"/>
              </a:rPr>
              <a:t>sich</a:t>
            </a:r>
            <a:r>
              <a:rPr lang="en-US" sz="1500">
                <a:latin typeface="+mn-lt"/>
                <a:cs typeface="+mn-cs"/>
              </a:rPr>
              <a:t> die </a:t>
            </a:r>
            <a:r>
              <a:rPr lang="en-US" sz="1500" err="1">
                <a:latin typeface="+mn-lt"/>
                <a:cs typeface="+mn-cs"/>
              </a:rPr>
              <a:t>eigene</a:t>
            </a:r>
            <a:r>
              <a:rPr lang="en-US" sz="1500">
                <a:latin typeface="+mn-lt"/>
                <a:cs typeface="+mn-cs"/>
              </a:rPr>
              <a:t> </a:t>
            </a:r>
            <a:r>
              <a:rPr lang="en-US" sz="1500" err="1">
                <a:latin typeface="+mn-lt"/>
                <a:cs typeface="+mn-cs"/>
              </a:rPr>
              <a:t>Kommunikationskompetenz</a:t>
            </a:r>
            <a:r>
              <a:rPr lang="en-US" sz="1500">
                <a:latin typeface="+mn-lt"/>
                <a:cs typeface="+mn-cs"/>
              </a:rPr>
              <a:t> </a:t>
            </a:r>
            <a:r>
              <a:rPr lang="en-US" sz="1500" err="1">
                <a:latin typeface="+mn-lt"/>
                <a:cs typeface="+mn-cs"/>
              </a:rPr>
              <a:t>bestens</a:t>
            </a:r>
            <a:r>
              <a:rPr lang="en-US" sz="1500">
                <a:latin typeface="+mn-lt"/>
                <a:cs typeface="+mn-cs"/>
              </a:rPr>
              <a:t> </a:t>
            </a:r>
            <a:r>
              <a:rPr lang="en-US" sz="1500" err="1">
                <a:latin typeface="+mn-lt"/>
                <a:cs typeface="+mn-cs"/>
              </a:rPr>
              <a:t>trainieren</a:t>
            </a:r>
            <a:r>
              <a:rPr lang="en-US" sz="1500">
                <a:latin typeface="+mn-lt"/>
                <a:cs typeface="+mn-cs"/>
              </a:rPr>
              <a:t> </a:t>
            </a:r>
            <a:r>
              <a:rPr lang="en-US" sz="1500" err="1">
                <a:latin typeface="+mn-lt"/>
                <a:cs typeface="+mn-cs"/>
              </a:rPr>
              <a:t>lässt</a:t>
            </a:r>
            <a:r>
              <a:rPr lang="en-US" sz="1500">
                <a:latin typeface="+mn-lt"/>
                <a:cs typeface="+mn-cs"/>
              </a:rPr>
              <a:t>.</a:t>
            </a:r>
          </a:p>
          <a:p>
            <a:pPr marL="114300"/>
            <a:r>
              <a:rPr lang="en-US" sz="1500" err="1">
                <a:latin typeface="+mn-lt"/>
                <a:cs typeface="+mn-cs"/>
              </a:rPr>
              <a:t>Vorgehen</a:t>
            </a:r>
            <a:r>
              <a:rPr lang="en-US" sz="1500">
                <a:latin typeface="+mn-lt"/>
                <a:cs typeface="+mn-cs"/>
              </a:rPr>
              <a:t> 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1500" err="1">
                <a:latin typeface="+mn-lt"/>
                <a:cs typeface="+mn-cs"/>
              </a:rPr>
              <a:t>Wähle</a:t>
            </a:r>
            <a:r>
              <a:rPr lang="en-US" sz="1500">
                <a:latin typeface="+mn-lt"/>
                <a:cs typeface="+mn-cs"/>
              </a:rPr>
              <a:t> “Free Users”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1500">
                <a:latin typeface="+mn-lt"/>
                <a:cs typeface="+mn-cs"/>
              </a:rPr>
              <a:t>“</a:t>
            </a:r>
            <a:r>
              <a:rPr lang="en-US" sz="1500" err="1">
                <a:latin typeface="+mn-lt"/>
                <a:cs typeface="+mn-cs"/>
              </a:rPr>
              <a:t>Wütender</a:t>
            </a:r>
            <a:r>
              <a:rPr lang="en-US" sz="1500">
                <a:latin typeface="+mn-lt"/>
                <a:cs typeface="+mn-cs"/>
              </a:rPr>
              <a:t> Kunde” (Angry Customer)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1500" err="1">
                <a:latin typeface="+mn-lt"/>
                <a:cs typeface="+mn-cs"/>
              </a:rPr>
              <a:t>anschliessend</a:t>
            </a:r>
            <a:r>
              <a:rPr lang="en-US" sz="1500">
                <a:latin typeface="+mn-lt"/>
                <a:cs typeface="+mn-cs"/>
              </a:rPr>
              <a:t> auf die </a:t>
            </a:r>
            <a:r>
              <a:rPr lang="en-US" sz="1500" err="1">
                <a:latin typeface="+mn-lt"/>
                <a:cs typeface="+mn-cs"/>
              </a:rPr>
              <a:t>Einstellungen</a:t>
            </a:r>
            <a:r>
              <a:rPr lang="en-US" sz="1500">
                <a:latin typeface="+mn-lt"/>
                <a:cs typeface="+mn-cs"/>
              </a:rPr>
              <a:t> (</a:t>
            </a:r>
            <a:r>
              <a:rPr lang="en-US" sz="1500" err="1">
                <a:latin typeface="+mn-lt"/>
                <a:cs typeface="+mn-cs"/>
              </a:rPr>
              <a:t>Zahnrad</a:t>
            </a:r>
            <a:r>
              <a:rPr lang="en-US" sz="1500">
                <a:latin typeface="+mn-lt"/>
                <a:cs typeface="+mn-cs"/>
              </a:rPr>
              <a:t>)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1500" err="1">
                <a:latin typeface="+mn-lt"/>
                <a:cs typeface="+mn-cs"/>
              </a:rPr>
              <a:t>dort</a:t>
            </a:r>
            <a:r>
              <a:rPr lang="en-US" sz="1500">
                <a:latin typeface="+mn-lt"/>
                <a:cs typeface="+mn-cs"/>
              </a:rPr>
              <a:t> die </a:t>
            </a:r>
            <a:r>
              <a:rPr lang="en-US" sz="1500" err="1">
                <a:latin typeface="+mn-lt"/>
                <a:cs typeface="+mn-cs"/>
              </a:rPr>
              <a:t>Sprache</a:t>
            </a:r>
            <a:r>
              <a:rPr lang="en-US" sz="1500">
                <a:latin typeface="+mn-lt"/>
                <a:cs typeface="+mn-cs"/>
              </a:rPr>
              <a:t> </a:t>
            </a:r>
            <a:r>
              <a:rPr lang="en-US" sz="1500" err="1">
                <a:latin typeface="+mn-lt"/>
                <a:cs typeface="+mn-cs"/>
              </a:rPr>
              <a:t>wählen</a:t>
            </a:r>
            <a:endParaRPr lang="en-US" sz="1500">
              <a:latin typeface="+mn-lt"/>
              <a:cs typeface="+mn-cs"/>
            </a:endParaRPr>
          </a:p>
          <a:p>
            <a:pPr marL="114300"/>
            <a:r>
              <a:rPr lang="en-US" sz="1500" err="1">
                <a:latin typeface="+mn-lt"/>
                <a:cs typeface="+mn-cs"/>
              </a:rPr>
              <a:t>Wird</a:t>
            </a:r>
            <a:r>
              <a:rPr lang="en-US" sz="1500">
                <a:latin typeface="+mn-lt"/>
                <a:cs typeface="+mn-cs"/>
              </a:rPr>
              <a:t> das </a:t>
            </a:r>
            <a:r>
              <a:rPr lang="en-US" sz="1500" err="1">
                <a:latin typeface="+mn-lt"/>
                <a:cs typeface="+mn-cs"/>
              </a:rPr>
              <a:t>Gespräch</a:t>
            </a:r>
            <a:r>
              <a:rPr lang="en-US" sz="1500">
                <a:latin typeface="+mn-lt"/>
                <a:cs typeface="+mn-cs"/>
              </a:rPr>
              <a:t> in </a:t>
            </a:r>
            <a:r>
              <a:rPr lang="en-US" sz="1500" err="1">
                <a:latin typeface="+mn-lt"/>
                <a:cs typeface="+mn-cs"/>
              </a:rPr>
              <a:t>einer</a:t>
            </a:r>
            <a:r>
              <a:rPr lang="en-US" sz="1500">
                <a:latin typeface="+mn-lt"/>
                <a:cs typeface="+mn-cs"/>
              </a:rPr>
              <a:t> </a:t>
            </a:r>
            <a:r>
              <a:rPr lang="en-US" sz="1500" err="1">
                <a:latin typeface="+mn-lt"/>
                <a:cs typeface="+mn-cs"/>
              </a:rPr>
              <a:t>Fremdsprache</a:t>
            </a:r>
            <a:r>
              <a:rPr lang="en-US" sz="1500">
                <a:latin typeface="+mn-lt"/>
                <a:cs typeface="+mn-cs"/>
              </a:rPr>
              <a:t> </a:t>
            </a:r>
            <a:r>
              <a:rPr lang="en-US" sz="1500" err="1">
                <a:latin typeface="+mn-lt"/>
                <a:cs typeface="+mn-cs"/>
              </a:rPr>
              <a:t>geführt</a:t>
            </a:r>
            <a:r>
              <a:rPr lang="en-US" sz="1500">
                <a:latin typeface="+mn-lt"/>
                <a:cs typeface="+mn-cs"/>
              </a:rPr>
              <a:t>, </a:t>
            </a:r>
            <a:r>
              <a:rPr lang="en-US" sz="1500" err="1">
                <a:latin typeface="+mn-lt"/>
                <a:cs typeface="+mn-cs"/>
              </a:rPr>
              <a:t>lässt</a:t>
            </a:r>
            <a:r>
              <a:rPr lang="en-US" sz="1500">
                <a:latin typeface="+mn-lt"/>
                <a:cs typeface="+mn-cs"/>
              </a:rPr>
              <a:t> </a:t>
            </a:r>
            <a:r>
              <a:rPr lang="en-US" sz="1500" err="1">
                <a:latin typeface="+mn-lt"/>
                <a:cs typeface="+mn-cs"/>
              </a:rPr>
              <a:t>sich</a:t>
            </a:r>
            <a:r>
              <a:rPr lang="en-US" sz="1500">
                <a:latin typeface="+mn-lt"/>
                <a:cs typeface="+mn-cs"/>
              </a:rPr>
              <a:t> das </a:t>
            </a:r>
            <a:r>
              <a:rPr lang="en-US" sz="1500" err="1">
                <a:latin typeface="+mn-lt"/>
                <a:cs typeface="+mn-cs"/>
              </a:rPr>
              <a:t>Sprachniveau</a:t>
            </a:r>
            <a:r>
              <a:rPr lang="en-US" sz="1500">
                <a:latin typeface="+mn-lt"/>
                <a:cs typeface="+mn-cs"/>
              </a:rPr>
              <a:t> </a:t>
            </a:r>
            <a:r>
              <a:rPr lang="en-US" sz="1500" err="1">
                <a:latin typeface="+mn-lt"/>
                <a:cs typeface="+mn-cs"/>
              </a:rPr>
              <a:t>ebenfalls</a:t>
            </a:r>
            <a:r>
              <a:rPr lang="en-US" sz="1500">
                <a:latin typeface="+mn-lt"/>
                <a:cs typeface="+mn-cs"/>
              </a:rPr>
              <a:t> </a:t>
            </a:r>
            <a:r>
              <a:rPr lang="en-US" sz="1500" err="1">
                <a:latin typeface="+mn-lt"/>
                <a:cs typeface="+mn-cs"/>
              </a:rPr>
              <a:t>festlegen</a:t>
            </a:r>
            <a:r>
              <a:rPr lang="en-US" sz="1500">
                <a:latin typeface="+mn-lt"/>
                <a:cs typeface="+mn-cs"/>
              </a:rPr>
              <a:t>. 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endParaRPr lang="en-US" sz="1500">
              <a:latin typeface="+mn-lt"/>
              <a:cs typeface="+mn-cs"/>
            </a:endParaRPr>
          </a:p>
          <a:p>
            <a:pPr marL="342900" indent="-228600">
              <a:buFont typeface="Arial" panose="020B0604020202020204" pitchFamily="34" charset="0"/>
              <a:buChar char="•"/>
            </a:pPr>
            <a:endParaRPr lang="en-US" sz="1500">
              <a:latin typeface="+mn-lt"/>
              <a:cs typeface="+mn-cs"/>
            </a:endParaRPr>
          </a:p>
        </p:txBody>
      </p:sp>
      <p:pic>
        <p:nvPicPr>
          <p:cNvPr id="10" name="Grafik 9" descr="Ein Bild, das Text, Screenshot, Multimedia, Anzeigegerät enthält.&#10;&#10;KI-generierte Inhalte können fehlerhaft sein.">
            <a:extLst>
              <a:ext uri="{FF2B5EF4-FFF2-40B4-BE49-F238E27FC236}">
                <a16:creationId xmlns:a16="http://schemas.microsoft.com/office/drawing/2014/main" id="{BCB5942F-A2F6-240C-9EC1-378B0112D7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3903" y="548680"/>
            <a:ext cx="4371633" cy="2939924"/>
          </a:xfrm>
          <a:prstGeom prst="rect">
            <a:avLst/>
          </a:prstGeom>
        </p:spPr>
      </p:pic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C4CEFDE8-25EE-C84A-963D-7B8BBAF77B83}"/>
              </a:ext>
            </a:extLst>
          </p:cNvPr>
          <p:cNvSpPr txBox="1">
            <a:spLocks/>
          </p:cNvSpPr>
          <p:nvPr/>
        </p:nvSpPr>
        <p:spPr>
          <a:xfrm>
            <a:off x="6240016" y="1777040"/>
            <a:ext cx="5303132" cy="3926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stemschrift Normal"/>
              <a:buNone/>
              <a:tabLst/>
              <a:defRPr sz="3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de-CH" sz="2400"/>
          </a:p>
        </p:txBody>
      </p:sp>
      <p:pic>
        <p:nvPicPr>
          <p:cNvPr id="14" name="Grafik 13" descr="Ein Bild, das Text, Screenshot, Multimedia, Software enthält.&#10;&#10;KI-generierte Inhalte können fehlerhaft sein.">
            <a:extLst>
              <a:ext uri="{FF2B5EF4-FFF2-40B4-BE49-F238E27FC236}">
                <a16:creationId xmlns:a16="http://schemas.microsoft.com/office/drawing/2014/main" id="{8232DC10-E01D-7E8F-F047-EC42891016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3903" y="3551260"/>
            <a:ext cx="4371632" cy="274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266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11D6F6-7698-2040-1B12-B3F4B17EE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fik 5" descr="Ein Bild, das Screenshot, Cartoon, PC-Spiel, 3D-Modellierung enthält.&#10;&#10;KI-generierte Inhalte können fehlerhaft sein.">
            <a:extLst>
              <a:ext uri="{FF2B5EF4-FFF2-40B4-BE49-F238E27FC236}">
                <a16:creationId xmlns:a16="http://schemas.microsoft.com/office/drawing/2014/main" id="{996CDFA8-9E9A-999F-A7BC-A65A5D8F1F6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270" r="6419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B8D5140-C36A-AB0A-440E-9C6CB4F6D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err="1">
                <a:latin typeface="+mj-lt"/>
                <a:cs typeface="+mj-cs"/>
              </a:rPr>
              <a:t>Lernszenario</a:t>
            </a:r>
            <a:r>
              <a:rPr lang="en-US" sz="4000">
                <a:latin typeface="+mj-lt"/>
                <a:cs typeface="+mj-cs"/>
              </a:rPr>
              <a:t>: Spatial Computing BIM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983BC68-700C-7EE5-D22C-64775733C5F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31610" y="2434201"/>
            <a:ext cx="3822189" cy="3742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/>
              <a:t>In </a:t>
            </a:r>
            <a:r>
              <a:rPr lang="en-US" sz="2000" err="1"/>
              <a:t>dieser</a:t>
            </a:r>
            <a:r>
              <a:rPr lang="en-US" sz="2000"/>
              <a:t> </a:t>
            </a:r>
            <a:r>
              <a:rPr lang="en-US" sz="2000" err="1"/>
              <a:t>Lernwerkstatt</a:t>
            </a:r>
            <a:r>
              <a:rPr lang="en-US" sz="2000"/>
              <a:t> </a:t>
            </a:r>
            <a:r>
              <a:rPr lang="en-US" sz="2000" err="1"/>
              <a:t>erkunden</a:t>
            </a:r>
            <a:r>
              <a:rPr lang="en-US" sz="2000"/>
              <a:t> </a:t>
            </a:r>
            <a:r>
              <a:rPr lang="en-US" sz="2000" err="1"/>
              <a:t>Teilnehmende</a:t>
            </a:r>
            <a:r>
              <a:rPr lang="en-US" sz="2000"/>
              <a:t>, </a:t>
            </a:r>
            <a:r>
              <a:rPr lang="en-US" sz="2000" err="1"/>
              <a:t>wie</a:t>
            </a:r>
            <a:r>
              <a:rPr lang="en-US" sz="2000"/>
              <a:t> Building Information Modeling</a:t>
            </a:r>
            <a:r>
              <a:rPr lang="de-DE" sz="2000"/>
              <a:t> </a:t>
            </a:r>
            <a:r>
              <a:rPr lang="en-US" sz="2000"/>
              <a:t>(BIM) </a:t>
            </a:r>
            <a:r>
              <a:rPr lang="en-US" sz="2000" err="1"/>
              <a:t>durch</a:t>
            </a:r>
            <a:r>
              <a:rPr lang="en-US" sz="2000"/>
              <a:t> Virtual-Reality-</a:t>
            </a:r>
            <a:r>
              <a:rPr lang="en-US" sz="2000" err="1"/>
              <a:t>Anwendungen</a:t>
            </a:r>
            <a:r>
              <a:rPr lang="en-US" sz="2000"/>
              <a:t> auf der Oculus Quest 3 </a:t>
            </a:r>
            <a:r>
              <a:rPr lang="en-US" sz="2000" err="1"/>
              <a:t>unterstützt</a:t>
            </a:r>
            <a:r>
              <a:rPr lang="en-US" sz="2000"/>
              <a:t> </a:t>
            </a:r>
            <a:r>
              <a:rPr lang="en-US" sz="2000" err="1"/>
              <a:t>werden</a:t>
            </a:r>
            <a:r>
              <a:rPr lang="en-US" sz="2000"/>
              <a:t> </a:t>
            </a:r>
            <a:r>
              <a:rPr lang="en-US" sz="2000" err="1"/>
              <a:t>kann</a:t>
            </a:r>
            <a:r>
              <a:rPr lang="en-US" sz="2000"/>
              <a:t>. </a:t>
            </a:r>
          </a:p>
          <a:p>
            <a:r>
              <a:rPr lang="en-US" sz="2000" err="1"/>
              <a:t>Dabei</a:t>
            </a:r>
            <a:r>
              <a:rPr lang="en-US" sz="2000"/>
              <a:t> </a:t>
            </a:r>
            <a:r>
              <a:rPr lang="en-US" sz="2000" err="1"/>
              <a:t>werden</a:t>
            </a:r>
            <a:r>
              <a:rPr lang="en-US" sz="2000"/>
              <a:t> </a:t>
            </a:r>
            <a:r>
              <a:rPr lang="en-US" sz="2000" err="1"/>
              <a:t>passende</a:t>
            </a:r>
            <a:r>
              <a:rPr lang="en-US" sz="2000"/>
              <a:t> VR-Apps </a:t>
            </a:r>
            <a:r>
              <a:rPr lang="en-US" sz="2000" err="1"/>
              <a:t>vorgestellt</a:t>
            </a:r>
            <a:r>
              <a:rPr lang="en-US" sz="2000"/>
              <a:t>, die BIM-</a:t>
            </a:r>
            <a:r>
              <a:rPr lang="en-US" sz="2000" err="1"/>
              <a:t>Modelle</a:t>
            </a:r>
            <a:r>
              <a:rPr lang="en-US" sz="2000"/>
              <a:t> </a:t>
            </a:r>
            <a:r>
              <a:rPr lang="en-US" sz="2000" err="1"/>
              <a:t>einbinden</a:t>
            </a:r>
            <a:r>
              <a:rPr lang="en-US" sz="2000"/>
              <a:t> und </a:t>
            </a:r>
            <a:r>
              <a:rPr lang="en-US" sz="2000" err="1"/>
              <a:t>visualisieren</a:t>
            </a:r>
            <a:r>
              <a:rPr lang="en-US" sz="2000"/>
              <a:t> </a:t>
            </a:r>
            <a:r>
              <a:rPr lang="en-US" sz="2000" err="1"/>
              <a:t>können</a:t>
            </a:r>
            <a:r>
              <a:rPr lang="en-US" sz="2000"/>
              <a:t>.</a:t>
            </a:r>
            <a:endParaRPr lang="en-US" sz="2000">
              <a:ea typeface="Calibri" panose="020F0502020204030204"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>
              <a:latin typeface="+mn-lt"/>
              <a:cs typeface="+mn-cs"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>
              <a:latin typeface="+mn-lt"/>
              <a:cs typeface="+mn-cs"/>
            </a:endParaRP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4CA7BC1D-8D45-DF43-ABD9-4BDAEEC21FA5}"/>
              </a:ext>
            </a:extLst>
          </p:cNvPr>
          <p:cNvSpPr txBox="1">
            <a:spLocks/>
          </p:cNvSpPr>
          <p:nvPr/>
        </p:nvSpPr>
        <p:spPr>
          <a:xfrm>
            <a:off x="6240016" y="1777040"/>
            <a:ext cx="5303132" cy="3926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stemschrift Normal"/>
              <a:buNone/>
              <a:tabLst/>
              <a:defRPr sz="3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de-CH" sz="2400"/>
          </a:p>
        </p:txBody>
      </p:sp>
    </p:spTree>
    <p:extLst>
      <p:ext uri="{BB962C8B-B14F-4D97-AF65-F5344CB8AC3E}">
        <p14:creationId xmlns:p14="http://schemas.microsoft.com/office/powerpoint/2010/main" val="12901973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FEB1AB-6241-A5AD-FB02-842CF63468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08A5634-F941-B8D6-EA71-AA652AE24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45810"/>
            <a:ext cx="5120561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Lernszenario</a:t>
            </a:r>
            <a:r>
              <a: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3D </a:t>
            </a:r>
            <a:r>
              <a:rPr lang="en-US" sz="440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Konstruktion</a:t>
            </a:r>
            <a:endParaRPr lang="en-US" sz="44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6BAB6A-BF10-AA0B-B94B-634FF3E2EE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1" y="1825625"/>
            <a:ext cx="5092194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300">
                <a:latin typeface="+mn-lt"/>
                <a:cs typeface="+mn-cs"/>
              </a:rPr>
              <a:t>In dieser Lernwerkstatt entdecken die Teilnehmenden, wie sie mithilfe von Virtual Reality (VR) dreidimensionale Entwürfe und Konstruktionen direkt im virtuellen Raum erstellen können – ganz ohne den Umweg über klassische CAD-Software.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300">
                <a:latin typeface="+mn-lt"/>
                <a:cs typeface="+mn-cs"/>
              </a:rPr>
              <a:t>Mit den Oculus Quest 3-Brillen nutzen sie spezielle Kreativ- und Modellierungs-Apps, um Gebäude, Objekte oder andere 3D-Formen intuitiv zu gestalten.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300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fik 4" descr="Ein Bild, das Himmel, Animation, Spielzeug, Menschliches Gesicht enthält.&#10;&#10;KI-generierte Inhalte können fehlerhaft sein.">
            <a:extLst>
              <a:ext uri="{FF2B5EF4-FFF2-40B4-BE49-F238E27FC236}">
                <a16:creationId xmlns:a16="http://schemas.microsoft.com/office/drawing/2014/main" id="{E35C0CAE-A020-FDD4-5A25-DD6D4E0FCF9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127" r="1502" b="-2"/>
          <a:stretch>
            <a:fillRect/>
          </a:stretch>
        </p:blipFill>
        <p:spPr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sp>
        <p:nvSpPr>
          <p:cNvPr id="15" name="Arc 14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fik 5" descr="Ein Bild, das Pflanze, Cartoon enthält.&#10;&#10;KI-generierte Inhalte können fehlerhaft sein.">
            <a:extLst>
              <a:ext uri="{FF2B5EF4-FFF2-40B4-BE49-F238E27FC236}">
                <a16:creationId xmlns:a16="http://schemas.microsoft.com/office/drawing/2014/main" id="{AE97C401-C3E9-33BA-F047-6B0034A13A2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920" r="14264" b="-4"/>
          <a:stretch>
            <a:fillRect/>
          </a:stretch>
        </p:blipFill>
        <p:spPr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852C2D32-15D2-976D-8406-048967BE434E}"/>
              </a:ext>
            </a:extLst>
          </p:cNvPr>
          <p:cNvSpPr txBox="1">
            <a:spLocks/>
          </p:cNvSpPr>
          <p:nvPr/>
        </p:nvSpPr>
        <p:spPr>
          <a:xfrm>
            <a:off x="6240016" y="1777040"/>
            <a:ext cx="5303132" cy="3926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stemschrift Normal"/>
              <a:buNone/>
              <a:tabLst/>
              <a:defRPr sz="3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de-CH" sz="2400"/>
          </a:p>
        </p:txBody>
      </p:sp>
    </p:spTree>
    <p:extLst>
      <p:ext uri="{BB962C8B-B14F-4D97-AF65-F5344CB8AC3E}">
        <p14:creationId xmlns:p14="http://schemas.microsoft.com/office/powerpoint/2010/main" val="15563522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C17CD1-598B-D634-FBE8-570300F10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fik 4" descr="Ein Bild, das Text, Person, Screenshot, Schuhwerk enthält.&#10;&#10;KI-generierte Inhalte können fehlerhaft sein.">
            <a:extLst>
              <a:ext uri="{FF2B5EF4-FFF2-40B4-BE49-F238E27FC236}">
                <a16:creationId xmlns:a16="http://schemas.microsoft.com/office/drawing/2014/main" id="{972BEE61-2ABB-7B48-F1CA-B3CBDB9393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246" r="17786" b="-1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81A228C-A182-6C52-DA12-C31F9CA26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err="1">
                <a:latin typeface="+mj-lt"/>
                <a:cs typeface="+mj-cs"/>
              </a:rPr>
              <a:t>Lernszenario</a:t>
            </a:r>
            <a:r>
              <a:rPr lang="en-US" sz="4000">
                <a:latin typeface="+mj-lt"/>
                <a:cs typeface="+mj-cs"/>
              </a:rPr>
              <a:t>: 3D </a:t>
            </a:r>
            <a:r>
              <a:rPr lang="en-US" sz="4000" err="1">
                <a:latin typeface="+mj-lt"/>
                <a:cs typeface="+mj-cs"/>
              </a:rPr>
              <a:t>ePortfolio</a:t>
            </a:r>
            <a:endParaRPr lang="en-US" sz="4000">
              <a:latin typeface="+mj-lt"/>
              <a:cs typeface="+mj-c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B20EAA0-5462-B4EA-F3F5-D34DB90F3A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434201"/>
            <a:ext cx="3822189" cy="374276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1600"/>
              <a:t>In </a:t>
            </a:r>
            <a:r>
              <a:rPr lang="en-US" sz="1600" err="1"/>
              <a:t>dieser</a:t>
            </a:r>
            <a:r>
              <a:rPr lang="en-US" sz="1600"/>
              <a:t> </a:t>
            </a:r>
            <a:r>
              <a:rPr lang="en-US" sz="1600" err="1"/>
              <a:t>Lernwerkstatt</a:t>
            </a:r>
            <a:r>
              <a:rPr lang="en-US" sz="1600"/>
              <a:t> </a:t>
            </a:r>
            <a:r>
              <a:rPr lang="en-US" sz="1600" err="1"/>
              <a:t>geht</a:t>
            </a:r>
            <a:r>
              <a:rPr lang="en-US" sz="1600"/>
              <a:t> es </a:t>
            </a:r>
            <a:r>
              <a:rPr lang="en-US" sz="1600" err="1"/>
              <a:t>darum</a:t>
            </a:r>
            <a:r>
              <a:rPr lang="en-US" sz="1600"/>
              <a:t>, </a:t>
            </a:r>
            <a:r>
              <a:rPr lang="en-US" sz="1600" err="1"/>
              <a:t>wie</a:t>
            </a:r>
            <a:r>
              <a:rPr lang="en-US" sz="1600"/>
              <a:t> </a:t>
            </a:r>
            <a:r>
              <a:rPr lang="en-US" sz="1600" err="1"/>
              <a:t>Lernende</a:t>
            </a:r>
            <a:r>
              <a:rPr lang="en-US" sz="1600"/>
              <a:t> </a:t>
            </a:r>
            <a:r>
              <a:rPr lang="en-US" sz="1600" err="1"/>
              <a:t>ihre</a:t>
            </a:r>
            <a:r>
              <a:rPr lang="en-US" sz="1600"/>
              <a:t> </a:t>
            </a:r>
            <a:r>
              <a:rPr lang="en-US" sz="1600" err="1"/>
              <a:t>Lernprozesse</a:t>
            </a:r>
            <a:r>
              <a:rPr lang="en-US" sz="1600"/>
              <a:t> </a:t>
            </a:r>
            <a:r>
              <a:rPr lang="en-US" sz="1600" err="1"/>
              <a:t>dreidimensional</a:t>
            </a:r>
            <a:r>
              <a:rPr lang="en-US" sz="1600"/>
              <a:t> </a:t>
            </a:r>
            <a:r>
              <a:rPr lang="en-US" sz="1600" err="1"/>
              <a:t>dokumentieren</a:t>
            </a:r>
            <a:r>
              <a:rPr lang="en-US" sz="1600"/>
              <a:t> und </a:t>
            </a:r>
            <a:r>
              <a:rPr lang="en-US" sz="1600" err="1"/>
              <a:t>reflektieren</a:t>
            </a:r>
            <a:r>
              <a:rPr lang="en-US" sz="1600"/>
              <a:t> </a:t>
            </a:r>
            <a:r>
              <a:rPr lang="en-US" sz="1600" err="1"/>
              <a:t>können</a:t>
            </a:r>
            <a:r>
              <a:rPr lang="en-US" sz="1600"/>
              <a:t> – </a:t>
            </a:r>
            <a:r>
              <a:rPr lang="en-US" sz="1600" err="1"/>
              <a:t>ein</a:t>
            </a:r>
            <a:r>
              <a:rPr lang="en-US" sz="1600"/>
              <a:t> </a:t>
            </a:r>
            <a:r>
              <a:rPr lang="en-US" sz="1600" err="1"/>
              <a:t>sogenanntes</a:t>
            </a:r>
            <a:r>
              <a:rPr lang="en-US" sz="1600"/>
              <a:t> 3D </a:t>
            </a:r>
            <a:r>
              <a:rPr lang="en-US" sz="1600" err="1"/>
              <a:t>ePortfolio</a:t>
            </a:r>
            <a:r>
              <a:rPr lang="en-US" sz="1600"/>
              <a:t>. </a:t>
            </a:r>
          </a:p>
          <a:p>
            <a:r>
              <a:rPr lang="en-US" sz="1600" err="1"/>
              <a:t>Mithilfe</a:t>
            </a:r>
            <a:r>
              <a:rPr lang="en-US" sz="1600"/>
              <a:t> von VR-</a:t>
            </a:r>
            <a:r>
              <a:rPr lang="en-US" sz="1600" err="1"/>
              <a:t>Brillen</a:t>
            </a:r>
            <a:r>
              <a:rPr lang="en-US" sz="1600"/>
              <a:t> (Oculus Quest 3) und </a:t>
            </a:r>
            <a:r>
              <a:rPr lang="en-US" sz="1600" err="1"/>
              <a:t>geeigneten</a:t>
            </a:r>
            <a:r>
              <a:rPr lang="en-US" sz="1600"/>
              <a:t> </a:t>
            </a:r>
            <a:r>
              <a:rPr lang="en-US" sz="1600" err="1"/>
              <a:t>Plattformen</a:t>
            </a:r>
            <a:r>
              <a:rPr lang="en-US" sz="1600"/>
              <a:t> </a:t>
            </a:r>
            <a:r>
              <a:rPr lang="en-US" sz="1600" err="1"/>
              <a:t>erstellen</a:t>
            </a:r>
            <a:r>
              <a:rPr lang="en-US" sz="1600"/>
              <a:t> die </a:t>
            </a:r>
            <a:r>
              <a:rPr lang="en-US" sz="1600" err="1"/>
              <a:t>Teilnehmenden</a:t>
            </a:r>
            <a:r>
              <a:rPr lang="en-US" sz="1600"/>
              <a:t> </a:t>
            </a:r>
            <a:r>
              <a:rPr lang="en-US" sz="1600" err="1"/>
              <a:t>einen</a:t>
            </a:r>
            <a:r>
              <a:rPr lang="en-US" sz="1600"/>
              <a:t> </a:t>
            </a:r>
            <a:r>
              <a:rPr lang="en-US" sz="1600" err="1"/>
              <a:t>virtuellen</a:t>
            </a:r>
            <a:r>
              <a:rPr lang="en-US" sz="1600"/>
              <a:t> Raum, in dem </a:t>
            </a:r>
            <a:r>
              <a:rPr lang="en-US" sz="1600" err="1"/>
              <a:t>sie</a:t>
            </a:r>
            <a:r>
              <a:rPr lang="en-US" sz="1600"/>
              <a:t> </a:t>
            </a:r>
            <a:r>
              <a:rPr lang="en-US" sz="1600" err="1"/>
              <a:t>verschiedene</a:t>
            </a:r>
            <a:r>
              <a:rPr lang="en-US" sz="1600"/>
              <a:t> 3D-Objekte, Texte, Bilder </a:t>
            </a:r>
            <a:r>
              <a:rPr lang="en-US" sz="1600" err="1"/>
              <a:t>oder</a:t>
            </a:r>
            <a:r>
              <a:rPr lang="en-US" sz="1600"/>
              <a:t> </a:t>
            </a:r>
            <a:r>
              <a:rPr lang="en-US" sz="1600" err="1"/>
              <a:t>auch</a:t>
            </a:r>
            <a:r>
              <a:rPr lang="en-US" sz="1600"/>
              <a:t> Videos </a:t>
            </a:r>
            <a:r>
              <a:rPr lang="en-US" sz="1600" err="1"/>
              <a:t>einbinden</a:t>
            </a:r>
            <a:r>
              <a:rPr lang="en-US" sz="1600"/>
              <a:t>, um </a:t>
            </a:r>
            <a:r>
              <a:rPr lang="en-US" sz="1600" err="1"/>
              <a:t>ihren</a:t>
            </a:r>
            <a:r>
              <a:rPr lang="en-US" sz="1600"/>
              <a:t> </a:t>
            </a:r>
            <a:r>
              <a:rPr lang="en-US" sz="1600" err="1"/>
              <a:t>Lernfortschritt</a:t>
            </a:r>
            <a:r>
              <a:rPr lang="en-US" sz="1600"/>
              <a:t> </a:t>
            </a:r>
            <a:r>
              <a:rPr lang="en-US" sz="1600" err="1"/>
              <a:t>anschaulich</a:t>
            </a:r>
            <a:r>
              <a:rPr lang="en-US" sz="1600"/>
              <a:t> und </a:t>
            </a:r>
            <a:r>
              <a:rPr lang="en-US" sz="1600" err="1"/>
              <a:t>interaktiv</a:t>
            </a:r>
            <a:r>
              <a:rPr lang="en-US" sz="1600"/>
              <a:t> </a:t>
            </a:r>
            <a:r>
              <a:rPr lang="en-US" sz="1600" err="1"/>
              <a:t>festzuhalten</a:t>
            </a:r>
            <a:r>
              <a:rPr lang="en-US" sz="1600"/>
              <a:t>.</a:t>
            </a:r>
            <a:endParaRPr lang="de-DE" sz="1600"/>
          </a:p>
          <a:p>
            <a:pPr indent="-228600">
              <a:buFont typeface="Arial" panose="020B0604020202020204" pitchFamily="34" charset="0"/>
              <a:buChar char="•"/>
            </a:pPr>
            <a:endParaRPr lang="en-US" sz="1600"/>
          </a:p>
          <a:p>
            <a:r>
              <a:rPr lang="en-US" sz="1600"/>
              <a:t>Webservice: </a:t>
            </a:r>
            <a:r>
              <a:rPr lang="en-US" sz="1600" b="1"/>
              <a:t>spatial.io </a:t>
            </a:r>
            <a:r>
              <a:rPr lang="en-US" sz="1600" err="1"/>
              <a:t>oder</a:t>
            </a:r>
            <a:r>
              <a:rPr lang="en-US" sz="1600"/>
              <a:t> </a:t>
            </a:r>
            <a:r>
              <a:rPr lang="en-US" sz="1600" b="1"/>
              <a:t>engagevr.io</a:t>
            </a:r>
            <a:endParaRPr lang="en-US" sz="1600" b="1">
              <a:ea typeface="Calibri" panose="020F0502020204030204"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1600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DA21DD17-7680-5AE9-5E46-AC2AE6F4B11B}"/>
              </a:ext>
            </a:extLst>
          </p:cNvPr>
          <p:cNvSpPr txBox="1">
            <a:spLocks/>
          </p:cNvSpPr>
          <p:nvPr/>
        </p:nvSpPr>
        <p:spPr>
          <a:xfrm>
            <a:off x="6240016" y="1777040"/>
            <a:ext cx="5303132" cy="3926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stemschrift Normal"/>
              <a:buNone/>
              <a:tabLst/>
              <a:defRPr sz="3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de-CH" sz="2400"/>
          </a:p>
        </p:txBody>
      </p:sp>
    </p:spTree>
    <p:extLst>
      <p:ext uri="{BB962C8B-B14F-4D97-AF65-F5344CB8AC3E}">
        <p14:creationId xmlns:p14="http://schemas.microsoft.com/office/powerpoint/2010/main" val="25138060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81EAB9-F622-A4C4-2051-3005C9D9D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3CB635D-598A-1BFA-D086-DE414337C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err="1">
                <a:latin typeface="+mj-lt"/>
                <a:cs typeface="+mj-cs"/>
              </a:rPr>
              <a:t>Lernszenario</a:t>
            </a:r>
            <a:r>
              <a:rPr lang="en-US" sz="5400">
                <a:latin typeface="+mj-lt"/>
                <a:cs typeface="+mj-cs"/>
              </a:rPr>
              <a:t>: </a:t>
            </a:r>
            <a:r>
              <a:rPr lang="en-US" sz="5400" err="1">
                <a:latin typeface="+mj-lt"/>
                <a:cs typeface="+mj-cs"/>
              </a:rPr>
              <a:t>Einsatz</a:t>
            </a:r>
            <a:r>
              <a:rPr lang="en-US" sz="5400">
                <a:latin typeface="+mj-lt"/>
                <a:cs typeface="+mj-cs"/>
              </a:rPr>
              <a:t> </a:t>
            </a:r>
            <a:r>
              <a:rPr lang="en-US" sz="5400" err="1">
                <a:latin typeface="+mj-lt"/>
                <a:cs typeface="+mj-cs"/>
              </a:rPr>
              <a:t>im</a:t>
            </a:r>
            <a:r>
              <a:rPr lang="en-US" sz="5400">
                <a:latin typeface="+mj-lt"/>
                <a:cs typeface="+mj-cs"/>
              </a:rPr>
              <a:t> </a:t>
            </a:r>
            <a:r>
              <a:rPr lang="en-US" sz="5400" err="1">
                <a:latin typeface="+mj-lt"/>
                <a:cs typeface="+mj-cs"/>
              </a:rPr>
              <a:t>Unterricht</a:t>
            </a:r>
            <a:endParaRPr lang="en-US" sz="5400">
              <a:latin typeface="+mj-lt"/>
              <a:cs typeface="+mj-cs"/>
            </a:endParaRP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FF58D0B-DDD5-49BA-834E-08B3EB6DF4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2493" y="2071316"/>
            <a:ext cx="6713552" cy="411917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Dieses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Lernszenario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bietet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Lehrpersonen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 und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Ausbildenden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eine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praxisnahe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Einführung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 in immersive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Lernmethoden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.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Anhand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ausgewählter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Beispiele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aus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verschiedenen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Fachbereichen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wird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gezeigt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,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wie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 Virtual Reality (VR) und Augmented Reality (AR) den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Unterricht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bereichern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können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.</a:t>
            </a:r>
          </a:p>
          <a:p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Die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Teilnehmenden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durchlaufen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drei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Schritte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: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Analyse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: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Bildungspläne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 und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Lehrinhalte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 auf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geeignetes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Potenzial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für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 VR/AR-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Anwendungen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hin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untersuchen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.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Recherche: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Internationale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 3D-Anwendungen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sichten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 und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evaluieren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.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Integration: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Planung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 und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Umsetzung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eigener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 VR/AR-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Unterrichtssequenzen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einschliesslich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praktischer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 Tests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mit</a:t>
            </a:r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 Oculus Quest 3.</a:t>
            </a:r>
          </a:p>
          <a:p>
            <a:pPr marL="342900" indent="-342900">
              <a:buFont typeface="Arial"/>
              <a:buChar char="•"/>
            </a:pPr>
            <a:endParaRPr lang="en-US" sz="1800" dirty="0">
              <a:latin typeface="Calibri" panose="020F0502020204030204" pitchFamily="34" charset="0"/>
              <a:ea typeface="Calibri" panose="020F0502020204030204"/>
              <a:cs typeface="Calibri" panose="020F0502020204030204" pitchFamily="34" charset="0"/>
            </a:endParaRPr>
          </a:p>
          <a:p>
            <a:r>
              <a:rPr lang="en-US" sz="1800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Paperwork: </a:t>
            </a:r>
            <a:r>
              <a:rPr lang="en-US" sz="18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Analyse</a:t>
            </a:r>
            <a:r>
              <a:rPr lang="en-US" sz="18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Bildungspläne</a:t>
            </a:r>
            <a:r>
              <a:rPr lang="en-US" sz="18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, Recherche </a:t>
            </a:r>
            <a:r>
              <a:rPr lang="en-US" sz="18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im</a:t>
            </a:r>
            <a:r>
              <a:rPr lang="en-US" sz="18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Netz, Evaluation von Apps.</a:t>
            </a:r>
          </a:p>
        </p:txBody>
      </p:sp>
      <p:pic>
        <p:nvPicPr>
          <p:cNvPr id="6" name="Picture 6" descr="VR-Headset Meta Quest 3 512 GB-image">
            <a:extLst>
              <a:ext uri="{FF2B5EF4-FFF2-40B4-BE49-F238E27FC236}">
                <a16:creationId xmlns:a16="http://schemas.microsoft.com/office/drawing/2014/main" id="{D1B8EE40-37AA-ECA8-1AF6-4BC2F5FDD7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5" r="25601"/>
          <a:stretch>
            <a:fillRect/>
          </a:stretch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A952EBA3-42E3-FFEF-1AB0-485C651E7DEB}"/>
              </a:ext>
            </a:extLst>
          </p:cNvPr>
          <p:cNvSpPr txBox="1">
            <a:spLocks/>
          </p:cNvSpPr>
          <p:nvPr/>
        </p:nvSpPr>
        <p:spPr>
          <a:xfrm>
            <a:off x="6240016" y="1777040"/>
            <a:ext cx="5303132" cy="3926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stemschrift Normal"/>
              <a:buNone/>
              <a:tabLst/>
              <a:defRPr sz="3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de-CH" sz="2400"/>
          </a:p>
        </p:txBody>
      </p:sp>
    </p:spTree>
    <p:extLst>
      <p:ext uri="{BB962C8B-B14F-4D97-AF65-F5344CB8AC3E}">
        <p14:creationId xmlns:p14="http://schemas.microsoft.com/office/powerpoint/2010/main" val="34857136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B10750-7597-F18C-8DC9-700166BBC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10">
            <a:extLst>
              <a:ext uri="{FF2B5EF4-FFF2-40B4-BE49-F238E27FC236}">
                <a16:creationId xmlns:a16="http://schemas.microsoft.com/office/drawing/2014/main" id="{231BF440-39FA-4087-84CC-2EEC0BBDA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fik 5" descr="Ein Bild, das Text, Menschliches Gesicht, Kleidung, Screenshot enthält.&#10;&#10;KI-generierte Inhalte können fehlerhaft sein.">
            <a:extLst>
              <a:ext uri="{FF2B5EF4-FFF2-40B4-BE49-F238E27FC236}">
                <a16:creationId xmlns:a16="http://schemas.microsoft.com/office/drawing/2014/main" id="{13C3DE80-18B4-21F9-0C95-7D141BAA5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2" b="22295"/>
          <a:stretch>
            <a:fillRect/>
          </a:stretch>
        </p:blipFill>
        <p:spPr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5" name="Grafik 4" descr="Ein Bild, das Kleidung, Text, Person, Gebäude enthält.&#10;&#10;KI-generierte Inhalte können fehlerhaft sein.">
            <a:extLst>
              <a:ext uri="{FF2B5EF4-FFF2-40B4-BE49-F238E27FC236}">
                <a16:creationId xmlns:a16="http://schemas.microsoft.com/office/drawing/2014/main" id="{8EAE7771-D4AE-C29C-8FBE-05A32B46098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2" b="3581"/>
          <a:stretch>
            <a:fillRect/>
          </a:stretch>
        </p:blipFill>
        <p:spPr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 useBgFill="1">
        <p:nvSpPr>
          <p:cNvPr id="26" name="Freeform: Shape 12">
            <a:extLst>
              <a:ext uri="{FF2B5EF4-FFF2-40B4-BE49-F238E27FC236}">
                <a16:creationId xmlns:a16="http://schemas.microsoft.com/office/drawing/2014/main" id="{F04E4CBA-303B-48BD-8451-C2701CB0EE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F6CA58B3-AFCC-4A40-9882-50D50808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A45B405-3C9E-A127-7A16-9E19C54A9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859536"/>
            <a:ext cx="5143108" cy="124358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 kern="1200" err="1">
                <a:solidFill>
                  <a:schemeClr val="tx1"/>
                </a:solidFill>
              </a:rPr>
              <a:t>Lernszenario</a:t>
            </a:r>
            <a:r>
              <a:rPr lang="en-US" sz="3400" kern="1200">
                <a:solidFill>
                  <a:schemeClr val="tx1"/>
                </a:solidFill>
              </a:rPr>
              <a:t>: KI-</a:t>
            </a:r>
            <a:r>
              <a:rPr lang="en-US" sz="3400" kern="1200" err="1">
                <a:solidFill>
                  <a:schemeClr val="tx1"/>
                </a:solidFill>
              </a:rPr>
              <a:t>Avatare</a:t>
            </a:r>
            <a:endParaRPr lang="en-US" sz="3400" kern="1200">
              <a:solidFill>
                <a:schemeClr val="tx1"/>
              </a:solidFill>
            </a:endParaRPr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75C56826-D4E5-42ED-8529-079651CB30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521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28" name="Rectangle 18">
            <a:extLst>
              <a:ext uri="{FF2B5EF4-FFF2-40B4-BE49-F238E27FC236}">
                <a16:creationId xmlns:a16="http://schemas.microsoft.com/office/drawing/2014/main" id="{82095FCE-EF05-4443-B97A-85DEE3A5C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0">
            <a:extLst>
              <a:ext uri="{FF2B5EF4-FFF2-40B4-BE49-F238E27FC236}">
                <a16:creationId xmlns:a16="http://schemas.microsoft.com/office/drawing/2014/main" id="{CA00AE6B-AA30-4CF8-BA6F-339B780AD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40EB925-3F2C-63BA-F8A4-D35938E76E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8056" y="2512611"/>
            <a:ext cx="4832803" cy="3664351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1700">
                <a:latin typeface="+mn-lt"/>
                <a:cs typeface="+mn-cs"/>
              </a:rPr>
              <a:t>In </a:t>
            </a:r>
            <a:r>
              <a:rPr lang="en-US" sz="1700" err="1">
                <a:latin typeface="+mn-lt"/>
                <a:cs typeface="+mn-cs"/>
              </a:rPr>
              <a:t>dieser</a:t>
            </a:r>
            <a:r>
              <a:rPr lang="en-US" sz="1700">
                <a:latin typeface="+mn-lt"/>
                <a:cs typeface="+mn-cs"/>
              </a:rPr>
              <a:t> </a:t>
            </a:r>
            <a:r>
              <a:rPr lang="en-US" sz="1700" err="1">
                <a:latin typeface="+mn-lt"/>
                <a:cs typeface="+mn-cs"/>
              </a:rPr>
              <a:t>Lernwerkstatt</a:t>
            </a:r>
            <a:r>
              <a:rPr lang="en-US" sz="1700">
                <a:latin typeface="+mn-lt"/>
                <a:cs typeface="+mn-cs"/>
              </a:rPr>
              <a:t> </a:t>
            </a:r>
            <a:r>
              <a:rPr lang="en-US" sz="1700" err="1">
                <a:latin typeface="+mn-lt"/>
                <a:cs typeface="+mn-cs"/>
              </a:rPr>
              <a:t>lernen</a:t>
            </a:r>
            <a:r>
              <a:rPr lang="en-US" sz="1700">
                <a:latin typeface="+mn-lt"/>
                <a:cs typeface="+mn-cs"/>
              </a:rPr>
              <a:t> </a:t>
            </a:r>
            <a:r>
              <a:rPr lang="en-US" sz="1700" err="1">
                <a:latin typeface="+mn-lt"/>
                <a:cs typeface="+mn-cs"/>
              </a:rPr>
              <a:t>Teilnehmende</a:t>
            </a:r>
            <a:r>
              <a:rPr lang="en-US" sz="1700">
                <a:latin typeface="+mn-lt"/>
                <a:cs typeface="+mn-cs"/>
              </a:rPr>
              <a:t>, </a:t>
            </a:r>
            <a:r>
              <a:rPr lang="en-US" sz="1700" err="1">
                <a:latin typeface="+mn-lt"/>
                <a:cs typeface="+mn-cs"/>
              </a:rPr>
              <a:t>wie</a:t>
            </a:r>
            <a:r>
              <a:rPr lang="en-US" sz="1700">
                <a:latin typeface="+mn-lt"/>
                <a:cs typeface="+mn-cs"/>
              </a:rPr>
              <a:t> </a:t>
            </a:r>
            <a:r>
              <a:rPr lang="en-US" sz="1700" err="1">
                <a:latin typeface="+mn-lt"/>
                <a:cs typeface="+mn-cs"/>
              </a:rPr>
              <a:t>sie</a:t>
            </a:r>
            <a:r>
              <a:rPr lang="en-US" sz="1700">
                <a:latin typeface="+mn-lt"/>
                <a:cs typeface="+mn-cs"/>
              </a:rPr>
              <a:t> </a:t>
            </a:r>
            <a:r>
              <a:rPr lang="en-US" sz="1700" err="1">
                <a:latin typeface="+mn-lt"/>
                <a:cs typeface="+mn-cs"/>
              </a:rPr>
              <a:t>sogenannte</a:t>
            </a:r>
            <a:r>
              <a:rPr lang="en-US" sz="1700">
                <a:latin typeface="+mn-lt"/>
                <a:cs typeface="+mn-cs"/>
              </a:rPr>
              <a:t> „social interactive agents“ </a:t>
            </a:r>
            <a:r>
              <a:rPr lang="en-US" sz="1700" err="1">
                <a:latin typeface="+mn-lt"/>
                <a:cs typeface="+mn-cs"/>
              </a:rPr>
              <a:t>oder</a:t>
            </a:r>
            <a:r>
              <a:rPr lang="en-US" sz="1700">
                <a:latin typeface="+mn-lt"/>
                <a:cs typeface="+mn-cs"/>
              </a:rPr>
              <a:t> KI-</a:t>
            </a:r>
            <a:r>
              <a:rPr lang="en-US" sz="1700" err="1">
                <a:latin typeface="+mn-lt"/>
                <a:cs typeface="+mn-cs"/>
              </a:rPr>
              <a:t>Avatare</a:t>
            </a:r>
            <a:r>
              <a:rPr lang="en-US" sz="1700">
                <a:latin typeface="+mn-lt"/>
                <a:cs typeface="+mn-cs"/>
              </a:rPr>
              <a:t> </a:t>
            </a:r>
            <a:r>
              <a:rPr lang="en-US" sz="1700" err="1">
                <a:latin typeface="+mn-lt"/>
                <a:cs typeface="+mn-cs"/>
              </a:rPr>
              <a:t>definieren</a:t>
            </a:r>
            <a:r>
              <a:rPr lang="en-US" sz="1700">
                <a:latin typeface="+mn-lt"/>
                <a:cs typeface="+mn-cs"/>
              </a:rPr>
              <a:t> und </a:t>
            </a:r>
            <a:r>
              <a:rPr lang="en-US" sz="1700" err="1">
                <a:latin typeface="+mn-lt"/>
                <a:cs typeface="+mn-cs"/>
              </a:rPr>
              <a:t>gestalten</a:t>
            </a:r>
            <a:r>
              <a:rPr lang="en-US" sz="1700">
                <a:latin typeface="+mn-lt"/>
                <a:cs typeface="+mn-cs"/>
              </a:rPr>
              <a:t> </a:t>
            </a:r>
            <a:r>
              <a:rPr lang="en-US" sz="1700" err="1">
                <a:latin typeface="+mn-lt"/>
                <a:cs typeface="+mn-cs"/>
              </a:rPr>
              <a:t>können</a:t>
            </a:r>
            <a:r>
              <a:rPr lang="en-US" sz="1700">
                <a:latin typeface="+mn-lt"/>
                <a:cs typeface="+mn-cs"/>
              </a:rPr>
              <a:t>. </a:t>
            </a:r>
            <a:r>
              <a:rPr lang="en-US" sz="1700" err="1">
                <a:latin typeface="+mn-lt"/>
                <a:cs typeface="+mn-cs"/>
              </a:rPr>
              <a:t>Dabei</a:t>
            </a:r>
            <a:r>
              <a:rPr lang="en-US" sz="1700">
                <a:latin typeface="+mn-lt"/>
                <a:cs typeface="+mn-cs"/>
              </a:rPr>
              <a:t> </a:t>
            </a:r>
            <a:r>
              <a:rPr lang="en-US" sz="1700" err="1">
                <a:latin typeface="+mn-lt"/>
                <a:cs typeface="+mn-cs"/>
              </a:rPr>
              <a:t>sollen</a:t>
            </a:r>
            <a:r>
              <a:rPr lang="en-US" sz="1700">
                <a:latin typeface="+mn-lt"/>
                <a:cs typeface="+mn-cs"/>
              </a:rPr>
              <a:t> die </a:t>
            </a:r>
            <a:r>
              <a:rPr lang="en-US" sz="1700" err="1">
                <a:latin typeface="+mn-lt"/>
                <a:cs typeface="+mn-cs"/>
              </a:rPr>
              <a:t>Persönlichkeiten</a:t>
            </a:r>
            <a:r>
              <a:rPr lang="en-US" sz="1700">
                <a:latin typeface="+mn-lt"/>
                <a:cs typeface="+mn-cs"/>
              </a:rPr>
              <a:t> (Personas) der </a:t>
            </a:r>
            <a:r>
              <a:rPr lang="en-US" sz="1700" err="1">
                <a:latin typeface="+mn-lt"/>
                <a:cs typeface="+mn-cs"/>
              </a:rPr>
              <a:t>Avatare</a:t>
            </a:r>
            <a:r>
              <a:rPr lang="en-US" sz="1700">
                <a:latin typeface="+mn-lt"/>
                <a:cs typeface="+mn-cs"/>
              </a:rPr>
              <a:t> </a:t>
            </a:r>
            <a:r>
              <a:rPr lang="en-US" sz="1700" err="1">
                <a:latin typeface="+mn-lt"/>
                <a:cs typeface="+mn-cs"/>
              </a:rPr>
              <a:t>festgelegt</a:t>
            </a:r>
            <a:r>
              <a:rPr lang="en-US" sz="1700">
                <a:latin typeface="+mn-lt"/>
                <a:cs typeface="+mn-cs"/>
              </a:rPr>
              <a:t> </a:t>
            </a:r>
            <a:r>
              <a:rPr lang="en-US" sz="1700" err="1">
                <a:latin typeface="+mn-lt"/>
                <a:cs typeface="+mn-cs"/>
              </a:rPr>
              <a:t>sowie</a:t>
            </a:r>
            <a:r>
              <a:rPr lang="en-US" sz="1700">
                <a:latin typeface="+mn-lt"/>
                <a:cs typeface="+mn-cs"/>
              </a:rPr>
              <a:t> </a:t>
            </a:r>
            <a:r>
              <a:rPr lang="en-US" sz="1700" err="1">
                <a:latin typeface="+mn-lt"/>
                <a:cs typeface="+mn-cs"/>
              </a:rPr>
              <a:t>deren</a:t>
            </a:r>
            <a:r>
              <a:rPr lang="en-US" sz="1700">
                <a:latin typeface="+mn-lt"/>
                <a:cs typeface="+mn-cs"/>
              </a:rPr>
              <a:t> </a:t>
            </a:r>
            <a:r>
              <a:rPr lang="en-US" sz="1700" err="1">
                <a:latin typeface="+mn-lt"/>
                <a:cs typeface="+mn-cs"/>
              </a:rPr>
              <a:t>Wissensbasis</a:t>
            </a:r>
            <a:r>
              <a:rPr lang="en-US" sz="1700">
                <a:latin typeface="+mn-lt"/>
                <a:cs typeface="+mn-cs"/>
              </a:rPr>
              <a:t> </a:t>
            </a:r>
            <a:r>
              <a:rPr lang="en-US" sz="1700" err="1">
                <a:latin typeface="+mn-lt"/>
                <a:cs typeface="+mn-cs"/>
              </a:rPr>
              <a:t>mithilfe</a:t>
            </a:r>
            <a:r>
              <a:rPr lang="en-US" sz="1700">
                <a:latin typeface="+mn-lt"/>
                <a:cs typeface="+mn-cs"/>
              </a:rPr>
              <a:t> von </a:t>
            </a:r>
            <a:r>
              <a:rPr lang="en-US" sz="1700" err="1">
                <a:latin typeface="+mn-lt"/>
                <a:cs typeface="+mn-cs"/>
              </a:rPr>
              <a:t>externen</a:t>
            </a:r>
            <a:r>
              <a:rPr lang="en-US" sz="1700">
                <a:latin typeface="+mn-lt"/>
                <a:cs typeface="+mn-cs"/>
              </a:rPr>
              <a:t> </a:t>
            </a:r>
            <a:r>
              <a:rPr lang="en-US" sz="1700" err="1">
                <a:latin typeface="+mn-lt"/>
                <a:cs typeface="+mn-cs"/>
              </a:rPr>
              <a:t>Dokumenten</a:t>
            </a:r>
            <a:r>
              <a:rPr lang="en-US" sz="1700">
                <a:latin typeface="+mn-lt"/>
                <a:cs typeface="+mn-cs"/>
              </a:rPr>
              <a:t> (z. B. PDFs) </a:t>
            </a:r>
            <a:r>
              <a:rPr lang="en-US" sz="1700" err="1">
                <a:latin typeface="+mn-lt"/>
                <a:cs typeface="+mn-cs"/>
              </a:rPr>
              <a:t>angereichert</a:t>
            </a:r>
            <a:r>
              <a:rPr lang="en-US" sz="1700">
                <a:latin typeface="+mn-lt"/>
                <a:cs typeface="+mn-cs"/>
              </a:rPr>
              <a:t> </a:t>
            </a:r>
            <a:r>
              <a:rPr lang="en-US" sz="1700" err="1">
                <a:latin typeface="+mn-lt"/>
                <a:cs typeface="+mn-cs"/>
              </a:rPr>
              <a:t>werden</a:t>
            </a:r>
            <a:r>
              <a:rPr lang="en-US" sz="1700">
                <a:latin typeface="+mn-lt"/>
                <a:cs typeface="+mn-cs"/>
              </a:rPr>
              <a:t>. </a:t>
            </a:r>
          </a:p>
          <a:p>
            <a:r>
              <a:rPr lang="en-US" sz="1700" err="1">
                <a:latin typeface="+mn-lt"/>
                <a:cs typeface="+mn-cs"/>
              </a:rPr>
              <a:t>Mithilfe</a:t>
            </a:r>
            <a:r>
              <a:rPr lang="en-US" sz="1700">
                <a:latin typeface="+mn-lt"/>
                <a:cs typeface="+mn-cs"/>
              </a:rPr>
              <a:t> von Oculus Quest 3-Brillen </a:t>
            </a:r>
            <a:r>
              <a:rPr lang="en-US" sz="1700" err="1">
                <a:latin typeface="+mn-lt"/>
                <a:cs typeface="+mn-cs"/>
              </a:rPr>
              <a:t>werden</a:t>
            </a:r>
            <a:r>
              <a:rPr lang="en-US" sz="1700">
                <a:latin typeface="+mn-lt"/>
                <a:cs typeface="+mn-cs"/>
              </a:rPr>
              <a:t> immersive </a:t>
            </a:r>
            <a:r>
              <a:rPr lang="en-US" sz="1700" err="1">
                <a:latin typeface="+mn-lt"/>
                <a:cs typeface="+mn-cs"/>
              </a:rPr>
              <a:t>Szenarien</a:t>
            </a:r>
            <a:r>
              <a:rPr lang="en-US" sz="1700">
                <a:latin typeface="+mn-lt"/>
                <a:cs typeface="+mn-cs"/>
              </a:rPr>
              <a:t> </a:t>
            </a:r>
            <a:r>
              <a:rPr lang="en-US" sz="1700" err="1">
                <a:latin typeface="+mn-lt"/>
                <a:cs typeface="+mn-cs"/>
              </a:rPr>
              <a:t>geschaffen</a:t>
            </a:r>
            <a:r>
              <a:rPr lang="en-US" sz="1700">
                <a:latin typeface="+mn-lt"/>
                <a:cs typeface="+mn-cs"/>
              </a:rPr>
              <a:t>, in </a:t>
            </a:r>
            <a:r>
              <a:rPr lang="en-US" sz="1700" err="1">
                <a:latin typeface="+mn-lt"/>
                <a:cs typeface="+mn-cs"/>
              </a:rPr>
              <a:t>denen</a:t>
            </a:r>
            <a:r>
              <a:rPr lang="en-US" sz="1700">
                <a:latin typeface="+mn-lt"/>
                <a:cs typeface="+mn-cs"/>
              </a:rPr>
              <a:t> </a:t>
            </a:r>
            <a:r>
              <a:rPr lang="en-US" sz="1700" err="1">
                <a:latin typeface="+mn-lt"/>
                <a:cs typeface="+mn-cs"/>
              </a:rPr>
              <a:t>Lernende</a:t>
            </a:r>
            <a:r>
              <a:rPr lang="en-US" sz="1700">
                <a:latin typeface="+mn-lt"/>
                <a:cs typeface="+mn-cs"/>
              </a:rPr>
              <a:t> in </a:t>
            </a:r>
            <a:r>
              <a:rPr lang="en-US" sz="1700" err="1">
                <a:latin typeface="+mn-lt"/>
                <a:cs typeface="+mn-cs"/>
              </a:rPr>
              <a:t>direkten</a:t>
            </a:r>
            <a:r>
              <a:rPr lang="en-US" sz="1700">
                <a:latin typeface="+mn-lt"/>
                <a:cs typeface="+mn-cs"/>
              </a:rPr>
              <a:t> Dialog </a:t>
            </a:r>
            <a:r>
              <a:rPr lang="en-US" sz="1700" err="1">
                <a:latin typeface="+mn-lt"/>
                <a:cs typeface="+mn-cs"/>
              </a:rPr>
              <a:t>mit</a:t>
            </a:r>
            <a:r>
              <a:rPr lang="en-US" sz="1700">
                <a:latin typeface="+mn-lt"/>
                <a:cs typeface="+mn-cs"/>
              </a:rPr>
              <a:t> den KI-</a:t>
            </a:r>
            <a:r>
              <a:rPr lang="en-US" sz="1700" err="1">
                <a:latin typeface="+mn-lt"/>
                <a:cs typeface="+mn-cs"/>
              </a:rPr>
              <a:t>Avataren</a:t>
            </a:r>
            <a:r>
              <a:rPr lang="en-US" sz="1700">
                <a:latin typeface="+mn-lt"/>
                <a:cs typeface="+mn-cs"/>
              </a:rPr>
              <a:t> </a:t>
            </a:r>
            <a:r>
              <a:rPr lang="en-US" sz="1700" err="1">
                <a:latin typeface="+mn-lt"/>
                <a:cs typeface="+mn-cs"/>
              </a:rPr>
              <a:t>treten</a:t>
            </a:r>
            <a:r>
              <a:rPr lang="en-US" sz="1700">
                <a:latin typeface="+mn-lt"/>
                <a:cs typeface="+mn-cs"/>
              </a:rPr>
              <a:t> und </a:t>
            </a:r>
            <a:r>
              <a:rPr lang="en-US" sz="1700" err="1">
                <a:latin typeface="+mn-lt"/>
                <a:cs typeface="+mn-cs"/>
              </a:rPr>
              <a:t>sie</a:t>
            </a:r>
            <a:r>
              <a:rPr lang="en-US" sz="1700">
                <a:latin typeface="+mn-lt"/>
                <a:cs typeface="+mn-cs"/>
              </a:rPr>
              <a:t> </a:t>
            </a:r>
            <a:r>
              <a:rPr lang="en-US" sz="1700" err="1">
                <a:latin typeface="+mn-lt"/>
                <a:cs typeface="+mn-cs"/>
              </a:rPr>
              <a:t>für</a:t>
            </a:r>
            <a:r>
              <a:rPr lang="en-US" sz="1700">
                <a:latin typeface="+mn-lt"/>
                <a:cs typeface="+mn-cs"/>
              </a:rPr>
              <a:t> </a:t>
            </a:r>
            <a:r>
              <a:rPr lang="en-US" sz="1700" err="1">
                <a:latin typeface="+mn-lt"/>
                <a:cs typeface="+mn-cs"/>
              </a:rPr>
              <a:t>verschiedene</a:t>
            </a:r>
            <a:r>
              <a:rPr lang="en-US" sz="1700">
                <a:latin typeface="+mn-lt"/>
                <a:cs typeface="+mn-cs"/>
              </a:rPr>
              <a:t> </a:t>
            </a:r>
            <a:r>
              <a:rPr lang="en-US" sz="1700" err="1">
                <a:latin typeface="+mn-lt"/>
                <a:cs typeface="+mn-cs"/>
              </a:rPr>
              <a:t>Lernsituationen</a:t>
            </a:r>
            <a:r>
              <a:rPr lang="en-US" sz="1700">
                <a:latin typeface="+mn-lt"/>
                <a:cs typeface="+mn-cs"/>
              </a:rPr>
              <a:t> </a:t>
            </a:r>
            <a:r>
              <a:rPr lang="en-US" sz="1700" err="1">
                <a:latin typeface="+mn-lt"/>
                <a:cs typeface="+mn-cs"/>
              </a:rPr>
              <a:t>einsetzen</a:t>
            </a:r>
            <a:r>
              <a:rPr lang="en-US" sz="1700">
                <a:latin typeface="+mn-lt"/>
                <a:cs typeface="+mn-cs"/>
              </a:rPr>
              <a:t> </a:t>
            </a:r>
            <a:r>
              <a:rPr lang="en-US" sz="1700" err="1">
                <a:latin typeface="+mn-lt"/>
                <a:cs typeface="+mn-cs"/>
              </a:rPr>
              <a:t>können</a:t>
            </a:r>
            <a:r>
              <a:rPr lang="en-US" sz="1700">
                <a:latin typeface="+mn-lt"/>
                <a:cs typeface="+mn-cs"/>
              </a:rPr>
              <a:t>.</a:t>
            </a:r>
            <a:endParaRPr lang="de-DE">
              <a:cs typeface="+mn-cs"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1700">
              <a:latin typeface="+mn-lt"/>
              <a:cs typeface="+mn-cs"/>
            </a:endParaRPr>
          </a:p>
          <a:p>
            <a:r>
              <a:rPr lang="en-US" sz="1700" err="1">
                <a:latin typeface="+mn-lt"/>
                <a:cs typeface="+mn-cs"/>
              </a:rPr>
              <a:t>Plattformen</a:t>
            </a:r>
            <a:r>
              <a:rPr lang="en-US" sz="1700">
                <a:latin typeface="+mn-lt"/>
                <a:cs typeface="+mn-cs"/>
              </a:rPr>
              <a:t>: </a:t>
            </a:r>
            <a:r>
              <a:rPr lang="en-US" sz="1700" b="1">
                <a:latin typeface="+mn-lt"/>
                <a:cs typeface="+mn-cs"/>
              </a:rPr>
              <a:t>virtualspeech.com</a:t>
            </a:r>
            <a:r>
              <a:rPr lang="en-US" sz="1700">
                <a:latin typeface="+mn-lt"/>
                <a:cs typeface="+mn-cs"/>
              </a:rPr>
              <a:t>, </a:t>
            </a:r>
            <a:r>
              <a:rPr lang="en-US" sz="1700" b="1">
                <a:latin typeface="+mn-lt"/>
                <a:cs typeface="+mn-cs"/>
              </a:rPr>
              <a:t>emerse.ai</a:t>
            </a:r>
            <a:r>
              <a:rPr lang="en-US" sz="1700">
                <a:latin typeface="+mn-lt"/>
                <a:cs typeface="+mn-cs"/>
              </a:rPr>
              <a:t>, </a:t>
            </a:r>
            <a:br>
              <a:rPr lang="en-US" sz="1700">
                <a:latin typeface="+mn-lt"/>
                <a:cs typeface="+mn-cs"/>
              </a:rPr>
            </a:br>
            <a:r>
              <a:rPr lang="en-US" sz="1700" b="1">
                <a:latin typeface="+mn-lt"/>
                <a:cs typeface="+mn-cs"/>
              </a:rPr>
              <a:t>3spin-learning.com</a:t>
            </a:r>
            <a:r>
              <a:rPr lang="en-US" sz="1700">
                <a:latin typeface="+mn-lt"/>
                <a:cs typeface="+mn-cs"/>
              </a:rPr>
              <a:t>, </a:t>
            </a:r>
            <a:r>
              <a:rPr lang="en-US" sz="1700" b="1">
                <a:latin typeface="+mn-lt"/>
                <a:cs typeface="+mn-cs"/>
              </a:rPr>
              <a:t>Xara</a:t>
            </a:r>
            <a:endParaRPr lang="en-US" sz="1700" b="1">
              <a:latin typeface="+mn-lt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B8B83354-8621-0E13-004C-ABBE493FD933}"/>
              </a:ext>
            </a:extLst>
          </p:cNvPr>
          <p:cNvSpPr txBox="1">
            <a:spLocks/>
          </p:cNvSpPr>
          <p:nvPr/>
        </p:nvSpPr>
        <p:spPr>
          <a:xfrm>
            <a:off x="6240016" y="1777040"/>
            <a:ext cx="5303132" cy="3926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stemschrift Normal"/>
              <a:buNone/>
              <a:tabLst/>
              <a:defRPr sz="3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de-CH" sz="2400"/>
          </a:p>
        </p:txBody>
      </p:sp>
    </p:spTree>
    <p:extLst>
      <p:ext uri="{BB962C8B-B14F-4D97-AF65-F5344CB8AC3E}">
        <p14:creationId xmlns:p14="http://schemas.microsoft.com/office/powerpoint/2010/main" val="34515205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EA83BA-D491-B40E-C38B-5237BFB45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CCEF41-3074-5842-547D-6685B1B05C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868" y="1465659"/>
            <a:ext cx="5303132" cy="423148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de-CH" sz="2000">
                <a:latin typeface="Arial"/>
                <a:cs typeface="Arial"/>
              </a:rPr>
              <a:t>In dieser Lernwerkstatt geht es um das Scannen realer Objekte, die mithilfe von </a:t>
            </a:r>
            <a:r>
              <a:rPr lang="de-CH" sz="2000" err="1">
                <a:latin typeface="Arial"/>
                <a:cs typeface="Arial"/>
              </a:rPr>
              <a:t>Fotogrammetrie</a:t>
            </a:r>
            <a:r>
              <a:rPr lang="de-CH" sz="2000">
                <a:latin typeface="Arial"/>
                <a:cs typeface="Arial"/>
              </a:rPr>
              <a:t> oder Lidar-Technologie digitalisiert und anschliessend in virtuellen Räumen präsentiert werden. Die Teilnehmenden lernen verschiedene Methoden des 3D-Scannens kennen </a:t>
            </a:r>
            <a:endParaRPr lang="de-DE"/>
          </a:p>
          <a:p>
            <a:pPr marL="342900" indent="-342900">
              <a:buFont typeface="Arial"/>
              <a:buChar char="•"/>
            </a:pPr>
            <a:r>
              <a:rPr lang="de-CH" sz="2000">
                <a:latin typeface="Arial"/>
                <a:cs typeface="Arial"/>
              </a:rPr>
              <a:t>vom Handy-Scan bis hin zu separaten Handscannern</a:t>
            </a:r>
            <a:endParaRPr lang="de-CH"/>
          </a:p>
          <a:p>
            <a:pPr marL="342900" indent="-342900">
              <a:buFont typeface="Arial"/>
              <a:buChar char="•"/>
            </a:pPr>
            <a:r>
              <a:rPr lang="de-CH" sz="2000">
                <a:latin typeface="Arial"/>
                <a:cs typeface="Arial"/>
              </a:rPr>
              <a:t>und erfahren, wie man gescannte 3D-Modelle in eine virtuelle Umgebung,</a:t>
            </a:r>
          </a:p>
          <a:p>
            <a:r>
              <a:rPr lang="de-CH" sz="2000">
                <a:latin typeface="Arial"/>
                <a:cs typeface="Arial"/>
              </a:rPr>
              <a:t>beispielsweise auf Oculus Quest 3, </a:t>
            </a:r>
            <a:r>
              <a:rPr lang="de-CH" sz="2000" err="1">
                <a:latin typeface="Arial"/>
                <a:cs typeface="Arial"/>
              </a:rPr>
              <a:t>überführt</a:t>
            </a:r>
            <a:r>
              <a:rPr lang="de-CH" sz="2000">
                <a:latin typeface="Arial"/>
                <a:cs typeface="Arial"/>
              </a:rPr>
              <a:t> und dort ausstellt.</a:t>
            </a:r>
          </a:p>
          <a:p>
            <a:r>
              <a:rPr lang="de-CH" sz="2000">
                <a:latin typeface="Arial"/>
                <a:cs typeface="Arial"/>
              </a:rPr>
              <a:t>Apps: </a:t>
            </a:r>
            <a:r>
              <a:rPr lang="de-CH" sz="2000" b="1" err="1">
                <a:latin typeface="Arial"/>
                <a:cs typeface="Arial"/>
              </a:rPr>
              <a:t>Scaniverse</a:t>
            </a:r>
            <a:r>
              <a:rPr lang="de-CH" sz="2000">
                <a:latin typeface="Arial"/>
                <a:cs typeface="Arial"/>
              </a:rPr>
              <a:t> oder </a:t>
            </a:r>
            <a:r>
              <a:rPr lang="de-CH" sz="2000" b="1" err="1">
                <a:latin typeface="Arial"/>
                <a:cs typeface="Arial"/>
              </a:rPr>
              <a:t>Polycam</a:t>
            </a:r>
            <a:endParaRPr lang="de-CH" sz="2000" b="1" err="1"/>
          </a:p>
          <a:p>
            <a:endParaRPr lang="de-CH" sz="20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A08E657-6529-B659-AA37-FE88C6A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Lernszenario</a:t>
            </a:r>
            <a:r>
              <a:rPr lang="en-GB"/>
              <a:t>: </a:t>
            </a:r>
            <a:r>
              <a:rPr lang="en-GB" err="1"/>
              <a:t>Scannen</a:t>
            </a:r>
            <a:r>
              <a:rPr lang="en-GB"/>
              <a:t> </a:t>
            </a:r>
            <a:r>
              <a:rPr lang="en-GB" err="1"/>
              <a:t>mit</a:t>
            </a:r>
            <a:r>
              <a:rPr lang="en-GB"/>
              <a:t> </a:t>
            </a:r>
            <a:r>
              <a:rPr lang="en-GB" err="1"/>
              <a:t>dem</a:t>
            </a:r>
            <a:r>
              <a:rPr lang="en-GB"/>
              <a:t> Smartphone</a:t>
            </a:r>
            <a:endParaRPr lang="en-CH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682B8223-8C13-A9EE-5738-12BA7DB31F3F}"/>
              </a:ext>
            </a:extLst>
          </p:cNvPr>
          <p:cNvSpPr txBox="1">
            <a:spLocks/>
          </p:cNvSpPr>
          <p:nvPr/>
        </p:nvSpPr>
        <p:spPr>
          <a:xfrm>
            <a:off x="6240016" y="1777040"/>
            <a:ext cx="5303132" cy="3926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stemschrift Normal"/>
              <a:buNone/>
              <a:tabLst/>
              <a:defRPr sz="3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de-CH" sz="2400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" name="3D-Modell 4">
                <a:extLst>
                  <a:ext uri="{FF2B5EF4-FFF2-40B4-BE49-F238E27FC236}">
                    <a16:creationId xmlns:a16="http://schemas.microsoft.com/office/drawing/2014/main" id="{63BC4DAA-553A-6370-10F5-A6EFCCBF6BC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297965122"/>
                  </p:ext>
                </p:extLst>
              </p:nvPr>
            </p:nvGraphicFramePr>
            <p:xfrm>
              <a:off x="7059120" y="1240161"/>
              <a:ext cx="4225799" cy="4098898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4225799" cy="4098898"/>
                    </a:xfrm>
                    <a:prstGeom prst="rect">
                      <a:avLst/>
                    </a:prstGeom>
                  </am3d:spPr>
                  <am3d:camera>
                    <am3d:pos x="0" y="0" z="5771921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1411" d="1000000"/>
                    <am3d:preTrans dx="5518926" dy="6466256" dz="3423002"/>
                    <am3d:scale>
                      <am3d:sx n="1000000" d="1000000"/>
                      <am3d:sy n="1000000" d="1000000"/>
                      <am3d:sz n="1000000" d="1000000"/>
                    </am3d:scale>
                    <am3d:rot ax="602145" ay="-2783823" az="-438115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541866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" name="3D-Modell 4">
                <a:extLst>
                  <a:ext uri="{FF2B5EF4-FFF2-40B4-BE49-F238E27FC236}">
                    <a16:creationId xmlns:a16="http://schemas.microsoft.com/office/drawing/2014/main" id="{63BC4DAA-553A-6370-10F5-A6EFCCBF6BC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059120" y="1240161"/>
                <a:ext cx="4225799" cy="4098898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253092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0F55C-C6E7-4D47-5798-8475581AE5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8E37D3F-81C8-97C1-5714-351BA9EAF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0466" y="609600"/>
            <a:ext cx="4140014" cy="133083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err="1"/>
              <a:t>Lernszenario</a:t>
            </a:r>
            <a:r>
              <a:rPr lang="en-US"/>
              <a:t>: </a:t>
            </a:r>
            <a:r>
              <a:rPr lang="en-US" err="1"/>
              <a:t>Sprachenlernen</a:t>
            </a:r>
            <a:endParaRPr lang="en-US"/>
          </a:p>
        </p:txBody>
      </p:sp>
      <p:pic>
        <p:nvPicPr>
          <p:cNvPr id="6" name="Grafik 5" descr="Ein Bild, das Kleidung, Passagier, öffentliche Verkehrsmittel, Zug enthält.&#10;&#10;KI-generierte Inhalte können fehlerhaft sein.">
            <a:extLst>
              <a:ext uri="{FF2B5EF4-FFF2-40B4-BE49-F238E27FC236}">
                <a16:creationId xmlns:a16="http://schemas.microsoft.com/office/drawing/2014/main" id="{A3826211-CCE9-2AE5-B339-A8105F0B7CD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2" b="632"/>
          <a:stretch>
            <a:fillRect/>
          </a:stretch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64F26C6-0B34-FB68-DDFF-5B0505F5B2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20465" y="2194102"/>
            <a:ext cx="4352028" cy="4403250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2100">
                <a:latin typeface="+mn-lt"/>
                <a:cs typeface="+mn-cs"/>
              </a:rPr>
              <a:t>In </a:t>
            </a:r>
            <a:r>
              <a:rPr lang="en-US" sz="2100" err="1">
                <a:latin typeface="+mn-lt"/>
                <a:cs typeface="+mn-cs"/>
              </a:rPr>
              <a:t>dieser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Lernwerkstatt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entdecken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Teilnehmende</a:t>
            </a:r>
            <a:r>
              <a:rPr lang="en-US" sz="2100">
                <a:latin typeface="+mn-lt"/>
                <a:cs typeface="+mn-cs"/>
              </a:rPr>
              <a:t>, </a:t>
            </a:r>
            <a:r>
              <a:rPr lang="en-US" sz="2100" err="1">
                <a:latin typeface="+mn-lt"/>
                <a:cs typeface="+mn-cs"/>
              </a:rPr>
              <a:t>wie</a:t>
            </a:r>
            <a:r>
              <a:rPr lang="en-US" sz="2100">
                <a:latin typeface="+mn-lt"/>
                <a:cs typeface="+mn-cs"/>
              </a:rPr>
              <a:t> VR den </a:t>
            </a:r>
            <a:r>
              <a:rPr lang="en-US" sz="2100" err="1">
                <a:latin typeface="+mn-lt"/>
                <a:cs typeface="+mn-cs"/>
              </a:rPr>
              <a:t>Fremdsprachenerwerb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bereichern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kann</a:t>
            </a:r>
            <a:r>
              <a:rPr lang="en-US" sz="2100">
                <a:latin typeface="+mn-lt"/>
                <a:cs typeface="+mn-cs"/>
              </a:rPr>
              <a:t>. </a:t>
            </a:r>
            <a:r>
              <a:rPr lang="en-US" sz="2100" err="1">
                <a:latin typeface="+mn-lt"/>
                <a:cs typeface="+mn-cs"/>
              </a:rPr>
              <a:t>Mithilfe</a:t>
            </a:r>
            <a:r>
              <a:rPr lang="en-US" sz="2100">
                <a:latin typeface="+mn-lt"/>
                <a:cs typeface="+mn-cs"/>
              </a:rPr>
              <a:t> von Oculus Quest 3-Brillen und </a:t>
            </a:r>
            <a:r>
              <a:rPr lang="en-US" sz="2100" err="1">
                <a:latin typeface="+mn-lt"/>
                <a:cs typeface="+mn-cs"/>
              </a:rPr>
              <a:t>Sprachlern</a:t>
            </a:r>
            <a:r>
              <a:rPr lang="en-US" sz="2100">
                <a:latin typeface="+mn-lt"/>
                <a:cs typeface="+mn-cs"/>
              </a:rPr>
              <a:t>-Apps </a:t>
            </a:r>
            <a:r>
              <a:rPr lang="en-US" sz="2100" err="1">
                <a:latin typeface="+mn-lt"/>
                <a:cs typeface="+mn-cs"/>
              </a:rPr>
              <a:t>wie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b="1" err="1">
                <a:latin typeface="+mn-lt"/>
                <a:cs typeface="+mn-cs"/>
              </a:rPr>
              <a:t>Mondly</a:t>
            </a:r>
            <a:r>
              <a:rPr lang="en-US" sz="2100" b="1">
                <a:latin typeface="+mn-lt"/>
                <a:cs typeface="+mn-cs"/>
              </a:rPr>
              <a:t> VR </a:t>
            </a:r>
            <a:r>
              <a:rPr lang="en-US" sz="2100" err="1">
                <a:latin typeface="+mn-lt"/>
                <a:cs typeface="+mn-cs"/>
              </a:rPr>
              <a:t>tauchen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sie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direkt</a:t>
            </a:r>
            <a:r>
              <a:rPr lang="en-US" sz="2100">
                <a:latin typeface="+mn-lt"/>
                <a:cs typeface="+mn-cs"/>
              </a:rPr>
              <a:t> in immersive </a:t>
            </a:r>
            <a:r>
              <a:rPr lang="en-US" sz="2100" err="1">
                <a:latin typeface="+mn-lt"/>
                <a:cs typeface="+mn-cs"/>
              </a:rPr>
              <a:t>Szenarien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ein</a:t>
            </a:r>
            <a:r>
              <a:rPr lang="en-US" sz="2100">
                <a:latin typeface="+mn-lt"/>
                <a:cs typeface="+mn-cs"/>
              </a:rPr>
              <a:t>, in </a:t>
            </a:r>
            <a:r>
              <a:rPr lang="en-US" sz="2100" err="1">
                <a:latin typeface="+mn-lt"/>
                <a:cs typeface="+mn-cs"/>
              </a:rPr>
              <a:t>denen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sie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Vokabeln</a:t>
            </a:r>
            <a:r>
              <a:rPr lang="en-US" sz="2100">
                <a:latin typeface="+mn-lt"/>
                <a:cs typeface="+mn-cs"/>
              </a:rPr>
              <a:t>, </a:t>
            </a:r>
            <a:r>
              <a:rPr lang="en-US" sz="2100" err="1">
                <a:latin typeface="+mn-lt"/>
                <a:cs typeface="+mn-cs"/>
              </a:rPr>
              <a:t>Redewendungen</a:t>
            </a:r>
            <a:r>
              <a:rPr lang="en-US" sz="2100">
                <a:latin typeface="+mn-lt"/>
                <a:cs typeface="+mn-cs"/>
              </a:rPr>
              <a:t> und </a:t>
            </a:r>
            <a:r>
              <a:rPr lang="en-US" sz="2100" err="1">
                <a:latin typeface="+mn-lt"/>
                <a:cs typeface="+mn-cs"/>
              </a:rPr>
              <a:t>Konversationen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üben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können</a:t>
            </a:r>
            <a:r>
              <a:rPr lang="en-US" sz="2100">
                <a:latin typeface="+mn-lt"/>
                <a:cs typeface="+mn-cs"/>
              </a:rPr>
              <a:t>. </a:t>
            </a:r>
          </a:p>
          <a:p>
            <a:r>
              <a:rPr lang="en-US" sz="2100" err="1">
                <a:latin typeface="+mn-lt"/>
                <a:cs typeface="+mn-cs"/>
              </a:rPr>
              <a:t>Neben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Mondly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werden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weitere</a:t>
            </a:r>
            <a:r>
              <a:rPr lang="en-US" sz="2100">
                <a:latin typeface="+mn-lt"/>
                <a:cs typeface="+mn-cs"/>
              </a:rPr>
              <a:t> VR-Apps </a:t>
            </a:r>
            <a:r>
              <a:rPr lang="en-US" sz="2100" err="1">
                <a:latin typeface="+mn-lt"/>
                <a:cs typeface="+mn-cs"/>
              </a:rPr>
              <a:t>vorgestellt</a:t>
            </a:r>
            <a:r>
              <a:rPr lang="en-US" sz="2100">
                <a:latin typeface="+mn-lt"/>
                <a:cs typeface="+mn-cs"/>
              </a:rPr>
              <a:t>, die </a:t>
            </a:r>
            <a:r>
              <a:rPr lang="en-US" sz="2100" err="1">
                <a:latin typeface="+mn-lt"/>
                <a:cs typeface="+mn-cs"/>
              </a:rPr>
              <a:t>authentische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Gesprächssituationen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bieten</a:t>
            </a:r>
            <a:r>
              <a:rPr lang="en-US" sz="2100">
                <a:latin typeface="+mn-lt"/>
                <a:cs typeface="+mn-cs"/>
              </a:rPr>
              <a:t> und den </a:t>
            </a:r>
            <a:r>
              <a:rPr lang="en-US" sz="2100" err="1">
                <a:latin typeface="+mn-lt"/>
                <a:cs typeface="+mn-cs"/>
              </a:rPr>
              <a:t>Lernprozess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durch</a:t>
            </a:r>
            <a:r>
              <a:rPr lang="en-US" sz="2100">
                <a:latin typeface="+mn-lt"/>
                <a:cs typeface="+mn-cs"/>
              </a:rPr>
              <a:t> Gamification und </a:t>
            </a:r>
            <a:r>
              <a:rPr lang="en-US" sz="2100" err="1">
                <a:latin typeface="+mn-lt"/>
                <a:cs typeface="+mn-cs"/>
              </a:rPr>
              <a:t>Echtzeit</a:t>
            </a:r>
            <a:r>
              <a:rPr lang="en-US" sz="2100">
                <a:latin typeface="+mn-lt"/>
                <a:cs typeface="+mn-cs"/>
              </a:rPr>
              <a:t>-Feedback </a:t>
            </a:r>
            <a:r>
              <a:rPr lang="en-US" sz="2100" err="1">
                <a:latin typeface="+mn-lt"/>
                <a:cs typeface="+mn-cs"/>
              </a:rPr>
              <a:t>unterstützen</a:t>
            </a:r>
            <a:r>
              <a:rPr lang="en-US" sz="2100">
                <a:latin typeface="+mn-lt"/>
                <a:cs typeface="+mn-cs"/>
              </a:rPr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100">
              <a:latin typeface="+mn-lt"/>
              <a:cs typeface="+mn-cs"/>
            </a:endParaRP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ACCB0DA5-7FC8-39E4-B635-1FE285984F8D}"/>
              </a:ext>
            </a:extLst>
          </p:cNvPr>
          <p:cNvSpPr txBox="1">
            <a:spLocks/>
          </p:cNvSpPr>
          <p:nvPr/>
        </p:nvSpPr>
        <p:spPr>
          <a:xfrm>
            <a:off x="6240016" y="1777040"/>
            <a:ext cx="5303132" cy="3926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stemschrift Normal"/>
              <a:buNone/>
              <a:tabLst/>
              <a:defRPr sz="3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de-CH" sz="2400"/>
          </a:p>
        </p:txBody>
      </p:sp>
    </p:spTree>
    <p:extLst>
      <p:ext uri="{BB962C8B-B14F-4D97-AF65-F5344CB8AC3E}">
        <p14:creationId xmlns:p14="http://schemas.microsoft.com/office/powerpoint/2010/main" val="3054339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0A10BA-B9CF-501F-7C99-40336DFB3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D7F307E1-26FA-4252-94D1-9711C4518C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fik 7" descr="Ein Bild, das Menschliches Gesicht, Person, Kleidung, Lächeln enthält.&#10;&#10;KI-generierte Inhalte können fehlerhaft sein.">
            <a:extLst>
              <a:ext uri="{FF2B5EF4-FFF2-40B4-BE49-F238E27FC236}">
                <a16:creationId xmlns:a16="http://schemas.microsoft.com/office/drawing/2014/main" id="{B3DA30E0-4BC1-A48D-BA4B-0A7E0C693D9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138" r="-3" b="14260"/>
          <a:stretch>
            <a:fillRect/>
          </a:stretch>
        </p:blipFill>
        <p:spPr>
          <a:xfrm>
            <a:off x="5115314" y="10"/>
            <a:ext cx="4118110" cy="3401558"/>
          </a:xfrm>
          <a:custGeom>
            <a:avLst/>
            <a:gdLst/>
            <a:ahLst/>
            <a:cxnLst/>
            <a:rect l="l" t="t" r="r" b="b"/>
            <a:pathLst>
              <a:path w="4118110" h="3401568">
                <a:moveTo>
                  <a:pt x="0" y="0"/>
                </a:moveTo>
                <a:lnTo>
                  <a:pt x="3343575" y="0"/>
                </a:lnTo>
                <a:lnTo>
                  <a:pt x="3448028" y="215050"/>
                </a:lnTo>
                <a:cubicBezTo>
                  <a:pt x="3836103" y="1056037"/>
                  <a:pt x="4076161" y="2055458"/>
                  <a:pt x="4113475" y="3133192"/>
                </a:cubicBezTo>
                <a:lnTo>
                  <a:pt x="4118110" y="3401568"/>
                </a:lnTo>
                <a:lnTo>
                  <a:pt x="801224" y="3401568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6" name="Grafik 5" descr="Ein Bild, das Menschliches Gesicht, Person, Lächeln, Kleidung enthält.&#10;&#10;KI-generierte Inhalte können fehlerhaft sein.">
            <a:extLst>
              <a:ext uri="{FF2B5EF4-FFF2-40B4-BE49-F238E27FC236}">
                <a16:creationId xmlns:a16="http://schemas.microsoft.com/office/drawing/2014/main" id="{1E5DDC4F-445F-4E7D-6070-84925C12C17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947" r="-1" b="5160"/>
          <a:stretch>
            <a:fillRect/>
          </a:stretch>
        </p:blipFill>
        <p:spPr>
          <a:xfrm>
            <a:off x="8530121" y="3456433"/>
            <a:ext cx="3661880" cy="3401568"/>
          </a:xfrm>
          <a:custGeom>
            <a:avLst/>
            <a:gdLst/>
            <a:ahLst/>
            <a:cxnLst/>
            <a:rect l="l" t="t" r="r" b="b"/>
            <a:pathLst>
              <a:path w="3661880" h="3401568">
                <a:moveTo>
                  <a:pt x="774544" y="0"/>
                </a:moveTo>
                <a:lnTo>
                  <a:pt x="3661880" y="0"/>
                </a:lnTo>
                <a:lnTo>
                  <a:pt x="3661880" y="3401568"/>
                </a:lnTo>
                <a:lnTo>
                  <a:pt x="0" y="3401568"/>
                </a:lnTo>
                <a:lnTo>
                  <a:pt x="104462" y="3186501"/>
                </a:lnTo>
                <a:cubicBezTo>
                  <a:pt x="492537" y="2345513"/>
                  <a:pt x="732594" y="1346092"/>
                  <a:pt x="769909" y="268359"/>
                </a:cubicBezTo>
                <a:close/>
              </a:path>
            </a:pathLst>
          </a:custGeom>
        </p:spPr>
      </p:pic>
      <p:pic>
        <p:nvPicPr>
          <p:cNvPr id="10" name="Grafik 9" descr="Ein Bild, das Menschliches Gesicht, Person, Lächeln, Baum enthält.&#10;&#10;KI-generierte Inhalte können fehlerhaft sein.">
            <a:extLst>
              <a:ext uri="{FF2B5EF4-FFF2-40B4-BE49-F238E27FC236}">
                <a16:creationId xmlns:a16="http://schemas.microsoft.com/office/drawing/2014/main" id="{B6AC0A59-4015-759C-D2E4-DC4F1E72DE7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6282" r="-5" b="10027"/>
          <a:stretch>
            <a:fillRect/>
          </a:stretch>
        </p:blipFill>
        <p:spPr>
          <a:xfrm>
            <a:off x="5168353" y="3456432"/>
            <a:ext cx="4064598" cy="3401568"/>
          </a:xfrm>
          <a:custGeom>
            <a:avLst/>
            <a:gdLst/>
            <a:ahLst/>
            <a:cxnLst/>
            <a:rect l="l" t="t" r="r" b="b"/>
            <a:pathLst>
              <a:path w="4064598" h="3401568">
                <a:moveTo>
                  <a:pt x="749132" y="0"/>
                </a:moveTo>
                <a:lnTo>
                  <a:pt x="4064598" y="0"/>
                </a:lnTo>
                <a:lnTo>
                  <a:pt x="4059963" y="268360"/>
                </a:lnTo>
                <a:cubicBezTo>
                  <a:pt x="4022649" y="1346093"/>
                  <a:pt x="3782591" y="2345514"/>
                  <a:pt x="3394516" y="3186502"/>
                </a:cubicBezTo>
                <a:lnTo>
                  <a:pt x="3290055" y="3401568"/>
                </a:lnTo>
                <a:lnTo>
                  <a:pt x="0" y="3401568"/>
                </a:lnTo>
                <a:lnTo>
                  <a:pt x="79008" y="3238906"/>
                </a:lnTo>
                <a:cubicBezTo>
                  <a:pt x="502362" y="2321466"/>
                  <a:pt x="749563" y="1215476"/>
                  <a:pt x="749563" y="24956"/>
                </a:cubicBezTo>
                <a:close/>
              </a:path>
            </a:pathLst>
          </a:custGeom>
        </p:spPr>
      </p:pic>
      <p:sp useBgFill="1">
        <p:nvSpPr>
          <p:cNvPr id="24" name="Freeform: Shape 23">
            <a:extLst>
              <a:ext uri="{FF2B5EF4-FFF2-40B4-BE49-F238E27FC236}">
                <a16:creationId xmlns:a16="http://schemas.microsoft.com/office/drawing/2014/main" id="{398DFB7A-5FB9-4FBB-8BD1-0DBC6A365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32965" cy="6858000"/>
          </a:xfrm>
          <a:custGeom>
            <a:avLst/>
            <a:gdLst>
              <a:gd name="connsiteX0" fmla="*/ 0 w 5932965"/>
              <a:gd name="connsiteY0" fmla="*/ 0 h 6858000"/>
              <a:gd name="connsiteX1" fmla="*/ 5140363 w 5932965"/>
              <a:gd name="connsiteY1" fmla="*/ 0 h 6858000"/>
              <a:gd name="connsiteX2" fmla="*/ 5152943 w 5932965"/>
              <a:gd name="connsiteY2" fmla="*/ 23550 h 6858000"/>
              <a:gd name="connsiteX3" fmla="*/ 5932965 w 5932965"/>
              <a:gd name="connsiteY3" fmla="*/ 3479505 h 6858000"/>
              <a:gd name="connsiteX4" fmla="*/ 5262410 w 5932965"/>
              <a:gd name="connsiteY4" fmla="*/ 6708999 h 6858000"/>
              <a:gd name="connsiteX5" fmla="*/ 5190385 w 5932965"/>
              <a:gd name="connsiteY5" fmla="*/ 6858000 h 6858000"/>
              <a:gd name="connsiteX6" fmla="*/ 0 w 593296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2965" h="6858000">
                <a:moveTo>
                  <a:pt x="0" y="0"/>
                </a:moveTo>
                <a:lnTo>
                  <a:pt x="5140363" y="0"/>
                </a:lnTo>
                <a:lnTo>
                  <a:pt x="5152943" y="23550"/>
                </a:lnTo>
                <a:cubicBezTo>
                  <a:pt x="5642847" y="987256"/>
                  <a:pt x="5932965" y="2183538"/>
                  <a:pt x="5932965" y="3479505"/>
                </a:cubicBezTo>
                <a:cubicBezTo>
                  <a:pt x="5932965" y="4675783"/>
                  <a:pt x="5685764" y="5787121"/>
                  <a:pt x="5262410" y="6708999"/>
                </a:cubicBezTo>
                <a:lnTo>
                  <a:pt x="519038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6" name="Freeform: Shape 25">
            <a:extLst>
              <a:ext uri="{FF2B5EF4-FFF2-40B4-BE49-F238E27FC236}">
                <a16:creationId xmlns:a16="http://schemas.microsoft.com/office/drawing/2014/main" id="{357E4EC5-5150-4D8A-B97F-668E90752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22333" cy="6858000"/>
          </a:xfrm>
          <a:custGeom>
            <a:avLst/>
            <a:gdLst>
              <a:gd name="connsiteX0" fmla="*/ 0 w 5922333"/>
              <a:gd name="connsiteY0" fmla="*/ 0 h 6858000"/>
              <a:gd name="connsiteX1" fmla="*/ 5129731 w 5922333"/>
              <a:gd name="connsiteY1" fmla="*/ 0 h 6858000"/>
              <a:gd name="connsiteX2" fmla="*/ 5142311 w 5922333"/>
              <a:gd name="connsiteY2" fmla="*/ 23550 h 6858000"/>
              <a:gd name="connsiteX3" fmla="*/ 5922333 w 5922333"/>
              <a:gd name="connsiteY3" fmla="*/ 3479505 h 6858000"/>
              <a:gd name="connsiteX4" fmla="*/ 5251778 w 5922333"/>
              <a:gd name="connsiteY4" fmla="*/ 6708999 h 6858000"/>
              <a:gd name="connsiteX5" fmla="*/ 5179753 w 5922333"/>
              <a:gd name="connsiteY5" fmla="*/ 6858000 h 6858000"/>
              <a:gd name="connsiteX6" fmla="*/ 0 w 592233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22333" h="6858000">
                <a:moveTo>
                  <a:pt x="0" y="0"/>
                </a:moveTo>
                <a:lnTo>
                  <a:pt x="5129731" y="0"/>
                </a:lnTo>
                <a:lnTo>
                  <a:pt x="5142311" y="23550"/>
                </a:lnTo>
                <a:cubicBezTo>
                  <a:pt x="5632215" y="987256"/>
                  <a:pt x="5922333" y="2183538"/>
                  <a:pt x="5922333" y="3479505"/>
                </a:cubicBezTo>
                <a:cubicBezTo>
                  <a:pt x="5922333" y="4675783"/>
                  <a:pt x="5675132" y="5787121"/>
                  <a:pt x="5251778" y="6708999"/>
                </a:cubicBezTo>
                <a:lnTo>
                  <a:pt x="5179753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08233D1-8F0D-687B-4D17-289BEB535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5800"/>
            <a:ext cx="492233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Wer wir sind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C818ED5-2F56-4171-9445-3AA4F4462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E74FCE8-866C-4AFA-B45C-FACE2A609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1" y="2089941"/>
            <a:ext cx="4970439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8D5A616-5BDA-DDD5-A87B-3AEFE03C41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8056" y="2514600"/>
            <a:ext cx="4922338" cy="3666744"/>
          </a:xfr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r>
              <a:rPr lang="en-US" sz="1900" b="1" dirty="0"/>
              <a:t>EB Digital </a:t>
            </a:r>
            <a:endParaRPr lang="en-US" sz="1900" dirty="0">
              <a:latin typeface="+mn-lt"/>
              <a:cs typeface="+mn-cs"/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900" dirty="0">
                <a:latin typeface="+mn-lt"/>
                <a:cs typeface="+mn-cs"/>
              </a:rPr>
              <a:t>Christian Hirt, Digital Learning </a:t>
            </a:r>
            <a:r>
              <a:rPr lang="en-US" sz="1900" dirty="0" err="1">
                <a:latin typeface="+mn-lt"/>
                <a:cs typeface="+mn-cs"/>
              </a:rPr>
              <a:t>Experte</a:t>
            </a:r>
            <a:endParaRPr lang="en-US" sz="1900" dirty="0">
              <a:latin typeface="+mn-lt"/>
              <a:cs typeface="+mn-cs"/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900" dirty="0">
                <a:latin typeface="+mn-lt"/>
                <a:cs typeface="+mn-cs"/>
              </a:rPr>
              <a:t>Silvia Mensing, Digital Learning </a:t>
            </a:r>
            <a:r>
              <a:rPr lang="en-US" sz="1900" dirty="0" err="1">
                <a:latin typeface="+mn-lt"/>
                <a:cs typeface="+mn-cs"/>
              </a:rPr>
              <a:t>Expertin</a:t>
            </a:r>
            <a:endParaRPr lang="en-US" sz="1900" dirty="0">
              <a:latin typeface="+mn-lt"/>
              <a:cs typeface="+mn-cs"/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900" dirty="0">
                <a:latin typeface="+mn-lt"/>
                <a:cs typeface="+mn-cs"/>
              </a:rPr>
              <a:t>Ricarda T.D. Reimer, Digital Learning </a:t>
            </a:r>
            <a:r>
              <a:rPr lang="en-US" sz="1900" dirty="0" err="1">
                <a:latin typeface="+mn-lt"/>
                <a:cs typeface="+mn-cs"/>
              </a:rPr>
              <a:t>Expertin</a:t>
            </a:r>
            <a:endParaRPr lang="en-US" sz="1900" dirty="0">
              <a:latin typeface="+mn-lt"/>
              <a:cs typeface="+mn-cs"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1900" dirty="0">
              <a:latin typeface="+mn-lt"/>
              <a:cs typeface="+mn-cs"/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900" dirty="0">
                <a:latin typeface="+mn-lt"/>
                <a:cs typeface="+mn-cs"/>
              </a:rPr>
              <a:t>Roy Franke, </a:t>
            </a:r>
            <a:r>
              <a:rPr lang="en-US" sz="1900" dirty="0" err="1">
                <a:latin typeface="+mn-lt"/>
                <a:cs typeface="+mn-cs"/>
              </a:rPr>
              <a:t>Bereichsleitung</a:t>
            </a:r>
            <a:endParaRPr lang="en-US" sz="1900" dirty="0">
              <a:latin typeface="+mn-lt"/>
              <a:cs typeface="+mn-cs"/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900" dirty="0">
                <a:latin typeface="+mn-lt"/>
                <a:cs typeface="+mn-cs"/>
              </a:rPr>
              <a:t>Christian Flury, Digital Learning </a:t>
            </a:r>
            <a:r>
              <a:rPr lang="en-US" sz="1900" dirty="0" err="1">
                <a:latin typeface="+mn-lt"/>
                <a:cs typeface="+mn-cs"/>
              </a:rPr>
              <a:t>Expertin</a:t>
            </a:r>
            <a:endParaRPr lang="en-US" sz="1900" dirty="0">
              <a:latin typeface="+mn-lt"/>
              <a:cs typeface="+mn-cs"/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900" dirty="0">
                <a:latin typeface="+mn-lt"/>
                <a:cs typeface="+mn-cs"/>
              </a:rPr>
              <a:t>Dhurata </a:t>
            </a:r>
            <a:r>
              <a:rPr lang="en-US" sz="1900" dirty="0" err="1">
                <a:latin typeface="+mn-lt"/>
                <a:cs typeface="+mn-cs"/>
              </a:rPr>
              <a:t>Cakolli</a:t>
            </a:r>
            <a:r>
              <a:rPr lang="en-US" sz="1900" dirty="0">
                <a:latin typeface="+mn-lt"/>
                <a:cs typeface="+mn-cs"/>
              </a:rPr>
              <a:t>, </a:t>
            </a:r>
            <a:r>
              <a:rPr lang="en-US" sz="1900" dirty="0" err="1">
                <a:latin typeface="+mn-lt"/>
                <a:cs typeface="+mn-cs"/>
              </a:rPr>
              <a:t>Sachbearbeiterin</a:t>
            </a:r>
            <a:endParaRPr lang="en-US" sz="1900" dirty="0">
              <a:latin typeface="+mn-lt"/>
              <a:cs typeface="+mn-cs"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1900" dirty="0">
              <a:latin typeface="+mn-lt"/>
              <a:cs typeface="+mn-cs"/>
            </a:endParaRPr>
          </a:p>
          <a:p>
            <a:r>
              <a:rPr lang="en-US" sz="1900" b="1" dirty="0"/>
              <a:t>Digital Learning Hub</a:t>
            </a:r>
            <a:endParaRPr lang="en-US" sz="19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900" dirty="0"/>
              <a:t>Alexander Wilhelm, </a:t>
            </a:r>
            <a:r>
              <a:rPr lang="en-US" sz="1900" dirty="0" err="1"/>
              <a:t>Mitglied</a:t>
            </a:r>
            <a:r>
              <a:rPr lang="en-US" sz="1900" dirty="0"/>
              <a:t> </a:t>
            </a:r>
            <a:r>
              <a:rPr lang="en-US" sz="1900" dirty="0" err="1"/>
              <a:t>Geschäftsleitung</a:t>
            </a:r>
            <a:endParaRPr lang="en-US" sz="1900" dirty="0">
              <a:latin typeface="+mn-lt"/>
              <a:cs typeface="+mn-cs"/>
            </a:endParaRPr>
          </a:p>
        </p:txBody>
      </p:sp>
      <p:pic>
        <p:nvPicPr>
          <p:cNvPr id="5" name="Grafik 4" descr="Ein Bild, das Menschliches Gesicht, Person, Lächeln, Kleidung enthält.&#10;&#10;KI-generierte Inhalte können fehlerhaft sein.">
            <a:extLst>
              <a:ext uri="{FF2B5EF4-FFF2-40B4-BE49-F238E27FC236}">
                <a16:creationId xmlns:a16="http://schemas.microsoft.com/office/drawing/2014/main" id="{DB36D7E9-9B8F-2593-BC7B-E2491A676BE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" b="7132"/>
          <a:stretch>
            <a:fillRect/>
          </a:stretch>
        </p:blipFill>
        <p:spPr>
          <a:xfrm>
            <a:off x="8529321" y="10"/>
            <a:ext cx="3662680" cy="3401558"/>
          </a:xfrm>
          <a:custGeom>
            <a:avLst/>
            <a:gdLst/>
            <a:ahLst/>
            <a:cxnLst/>
            <a:rect l="l" t="t" r="r" b="b"/>
            <a:pathLst>
              <a:path w="3662680" h="3401568">
                <a:moveTo>
                  <a:pt x="0" y="0"/>
                </a:moveTo>
                <a:lnTo>
                  <a:pt x="3662680" y="0"/>
                </a:lnTo>
                <a:lnTo>
                  <a:pt x="3662680" y="3401568"/>
                </a:lnTo>
                <a:lnTo>
                  <a:pt x="774527" y="3401568"/>
                </a:lnTo>
                <a:lnTo>
                  <a:pt x="769892" y="3133175"/>
                </a:lnTo>
                <a:cubicBezTo>
                  <a:pt x="732577" y="2055441"/>
                  <a:pt x="492520" y="1056020"/>
                  <a:pt x="104445" y="21503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142954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69140-DE08-5C70-348A-83E192117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Ein Bild, das Cartoon, Animation, Spielzeug, Screenshot enthält.&#10;&#10;KI-generierte Inhalte können fehlerhaft sein.">
            <a:extLst>
              <a:ext uri="{FF2B5EF4-FFF2-40B4-BE49-F238E27FC236}">
                <a16:creationId xmlns:a16="http://schemas.microsoft.com/office/drawing/2014/main" id="{888186E0-7129-9EED-17D8-653A47A02E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668" r="-2" b="19773"/>
          <a:stretch>
            <a:fillRect/>
          </a:stretch>
        </p:blipFill>
        <p:spPr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8" name="Grafik 7" descr="Ein Bild, das Person, Kleidung, Screenshot, Ball enthält.&#10;&#10;KI-generierte Inhalte können fehlerhaft sein.">
            <a:extLst>
              <a:ext uri="{FF2B5EF4-FFF2-40B4-BE49-F238E27FC236}">
                <a16:creationId xmlns:a16="http://schemas.microsoft.com/office/drawing/2014/main" id="{BF834FA3-F7BB-E120-D910-4D4BE3ED555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2" b="17785"/>
          <a:stretch>
            <a:fillRect/>
          </a:stretch>
        </p:blipFill>
        <p:spPr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750DE45-AA4E-7A66-1F88-41859861C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2602"/>
            <a:ext cx="4832802" cy="124358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Lernszenario</a:t>
            </a:r>
            <a:r>
              <a:rPr lang="en-US" sz="3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</a:t>
            </a:r>
            <a:br>
              <a:rPr lang="en-US" sz="3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Sport, Fitness, Tanz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FADF357-03E3-978B-5FC2-B09FD52922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8056" y="1381436"/>
            <a:ext cx="4832803" cy="432228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>
                <a:latin typeface="+mn-lt"/>
                <a:cs typeface="+mn-cs"/>
              </a:rPr>
              <a:t>In der </a:t>
            </a:r>
            <a:r>
              <a:rPr lang="en-US" sz="2400" err="1">
                <a:latin typeface="+mn-lt"/>
                <a:cs typeface="+mn-cs"/>
              </a:rPr>
              <a:t>Lernwerkstatt</a:t>
            </a:r>
            <a:r>
              <a:rPr lang="en-US" sz="2400">
                <a:latin typeface="+mn-lt"/>
                <a:cs typeface="+mn-cs"/>
              </a:rPr>
              <a:t> „VR/AR </a:t>
            </a:r>
            <a:r>
              <a:rPr lang="en-US" sz="2400" err="1">
                <a:latin typeface="+mn-lt"/>
                <a:cs typeface="+mn-cs"/>
              </a:rPr>
              <a:t>im</a:t>
            </a:r>
            <a:r>
              <a:rPr lang="en-US" sz="2400">
                <a:latin typeface="+mn-lt"/>
                <a:cs typeface="+mn-cs"/>
              </a:rPr>
              <a:t> </a:t>
            </a:r>
            <a:r>
              <a:rPr lang="en-US" sz="2400" err="1">
                <a:latin typeface="+mn-lt"/>
                <a:cs typeface="+mn-cs"/>
              </a:rPr>
              <a:t>Sportunterricht</a:t>
            </a:r>
            <a:r>
              <a:rPr lang="en-US" sz="2400">
                <a:latin typeface="+mn-lt"/>
                <a:cs typeface="+mn-cs"/>
              </a:rPr>
              <a:t> – Sport, Fitness und Tanz“ </a:t>
            </a:r>
            <a:r>
              <a:rPr lang="en-US" sz="2400" err="1">
                <a:latin typeface="+mn-lt"/>
                <a:cs typeface="+mn-cs"/>
              </a:rPr>
              <a:t>erfahren</a:t>
            </a:r>
            <a:r>
              <a:rPr lang="en-US" sz="2400">
                <a:latin typeface="+mn-lt"/>
                <a:cs typeface="+mn-cs"/>
              </a:rPr>
              <a:t> </a:t>
            </a:r>
            <a:r>
              <a:rPr lang="en-US" sz="2400" err="1">
                <a:latin typeface="+mn-lt"/>
                <a:cs typeface="+mn-cs"/>
              </a:rPr>
              <a:t>Lehrkräfte</a:t>
            </a:r>
            <a:r>
              <a:rPr lang="en-US" sz="2400">
                <a:latin typeface="+mn-lt"/>
                <a:cs typeface="+mn-cs"/>
              </a:rPr>
              <a:t>, </a:t>
            </a:r>
            <a:r>
              <a:rPr lang="en-US" sz="2400" err="1">
                <a:latin typeface="+mn-lt"/>
                <a:cs typeface="+mn-cs"/>
              </a:rPr>
              <a:t>wie</a:t>
            </a:r>
            <a:r>
              <a:rPr lang="en-US" sz="2400">
                <a:latin typeface="+mn-lt"/>
                <a:cs typeface="+mn-cs"/>
              </a:rPr>
              <a:t> </a:t>
            </a:r>
            <a:r>
              <a:rPr lang="en-US" sz="2400" err="1">
                <a:latin typeface="+mn-lt"/>
                <a:cs typeface="+mn-cs"/>
              </a:rPr>
              <a:t>immersives</a:t>
            </a:r>
            <a:r>
              <a:rPr lang="en-US" sz="2400">
                <a:latin typeface="+mn-lt"/>
                <a:cs typeface="+mn-cs"/>
              </a:rPr>
              <a:t> </a:t>
            </a:r>
            <a:r>
              <a:rPr lang="en-US" sz="2400" err="1">
                <a:latin typeface="+mn-lt"/>
                <a:cs typeface="+mn-cs"/>
              </a:rPr>
              <a:t>Lernen</a:t>
            </a:r>
            <a:r>
              <a:rPr lang="en-US" sz="2400">
                <a:latin typeface="+mn-lt"/>
                <a:cs typeface="+mn-cs"/>
              </a:rPr>
              <a:t> </a:t>
            </a:r>
            <a:r>
              <a:rPr lang="en-US" sz="2400" err="1">
                <a:latin typeface="+mn-lt"/>
                <a:cs typeface="+mn-cs"/>
              </a:rPr>
              <a:t>mittels</a:t>
            </a:r>
            <a:r>
              <a:rPr lang="en-US" sz="2400">
                <a:latin typeface="+mn-lt"/>
                <a:cs typeface="+mn-cs"/>
              </a:rPr>
              <a:t> VR- und AR-</a:t>
            </a:r>
            <a:r>
              <a:rPr lang="en-US" sz="2400" err="1">
                <a:latin typeface="+mn-lt"/>
                <a:cs typeface="+mn-cs"/>
              </a:rPr>
              <a:t>Technologien</a:t>
            </a:r>
            <a:r>
              <a:rPr lang="en-US" sz="2400">
                <a:latin typeface="+mn-lt"/>
                <a:cs typeface="+mn-cs"/>
              </a:rPr>
              <a:t> (</a:t>
            </a:r>
            <a:r>
              <a:rPr lang="en-US" sz="2400" err="1">
                <a:latin typeface="+mn-lt"/>
                <a:cs typeface="+mn-cs"/>
              </a:rPr>
              <a:t>insbesondere</a:t>
            </a:r>
            <a:r>
              <a:rPr lang="en-US" sz="2400">
                <a:latin typeface="+mn-lt"/>
                <a:cs typeface="+mn-cs"/>
              </a:rPr>
              <a:t> Oculus Quest 3) </a:t>
            </a:r>
            <a:r>
              <a:rPr lang="en-US" sz="2400" err="1">
                <a:latin typeface="+mn-lt"/>
                <a:cs typeface="+mn-cs"/>
              </a:rPr>
              <a:t>effektiv</a:t>
            </a:r>
            <a:r>
              <a:rPr lang="en-US" sz="2400">
                <a:latin typeface="+mn-lt"/>
                <a:cs typeface="+mn-cs"/>
              </a:rPr>
              <a:t> </a:t>
            </a:r>
            <a:r>
              <a:rPr lang="en-US" sz="2400" err="1">
                <a:latin typeface="+mn-lt"/>
                <a:cs typeface="+mn-cs"/>
              </a:rPr>
              <a:t>eingesetzt</a:t>
            </a:r>
            <a:r>
              <a:rPr lang="en-US" sz="2400">
                <a:latin typeface="+mn-lt"/>
                <a:cs typeface="+mn-cs"/>
              </a:rPr>
              <a:t> </a:t>
            </a:r>
            <a:r>
              <a:rPr lang="en-US" sz="2400" err="1">
                <a:latin typeface="+mn-lt"/>
                <a:cs typeface="+mn-cs"/>
              </a:rPr>
              <a:t>werden</a:t>
            </a:r>
            <a:r>
              <a:rPr lang="en-US" sz="2400">
                <a:latin typeface="+mn-lt"/>
                <a:cs typeface="+mn-cs"/>
              </a:rPr>
              <a:t> </a:t>
            </a:r>
            <a:r>
              <a:rPr lang="en-US" sz="2400" err="1">
                <a:latin typeface="+mn-lt"/>
                <a:cs typeface="+mn-cs"/>
              </a:rPr>
              <a:t>kann</a:t>
            </a:r>
            <a:r>
              <a:rPr lang="en-US" sz="2400">
                <a:latin typeface="+mn-lt"/>
                <a:cs typeface="+mn-cs"/>
              </a:rPr>
              <a:t>. </a:t>
            </a:r>
          </a:p>
          <a:p>
            <a:r>
              <a:rPr lang="en-US" sz="2400" err="1">
                <a:latin typeface="+mn-lt"/>
                <a:cs typeface="+mn-cs"/>
              </a:rPr>
              <a:t>Neben</a:t>
            </a:r>
            <a:r>
              <a:rPr lang="en-US" sz="2400">
                <a:latin typeface="+mn-lt"/>
                <a:cs typeface="+mn-cs"/>
              </a:rPr>
              <a:t> </a:t>
            </a:r>
            <a:r>
              <a:rPr lang="en-US" sz="2400" err="1">
                <a:latin typeface="+mn-lt"/>
                <a:cs typeface="+mn-cs"/>
              </a:rPr>
              <a:t>theoretischen</a:t>
            </a:r>
            <a:r>
              <a:rPr lang="en-US" sz="2400">
                <a:latin typeface="+mn-lt"/>
                <a:cs typeface="+mn-cs"/>
              </a:rPr>
              <a:t> </a:t>
            </a:r>
            <a:r>
              <a:rPr lang="en-US" sz="2400" err="1">
                <a:latin typeface="+mn-lt"/>
                <a:cs typeface="+mn-cs"/>
              </a:rPr>
              <a:t>Grundlagen</a:t>
            </a:r>
            <a:r>
              <a:rPr lang="en-US" sz="2400">
                <a:latin typeface="+mn-lt"/>
                <a:cs typeface="+mn-cs"/>
              </a:rPr>
              <a:t> </a:t>
            </a:r>
            <a:r>
              <a:rPr lang="en-US" sz="2400" err="1">
                <a:latin typeface="+mn-lt"/>
                <a:cs typeface="+mn-cs"/>
              </a:rPr>
              <a:t>stehen</a:t>
            </a:r>
            <a:r>
              <a:rPr lang="en-US" sz="2400">
                <a:latin typeface="+mn-lt"/>
                <a:cs typeface="+mn-cs"/>
              </a:rPr>
              <a:t> </a:t>
            </a:r>
            <a:r>
              <a:rPr lang="en-US" sz="2400" err="1">
                <a:latin typeface="+mn-lt"/>
                <a:cs typeface="+mn-cs"/>
              </a:rPr>
              <a:t>praktische</a:t>
            </a:r>
            <a:r>
              <a:rPr lang="en-US" sz="2400">
                <a:latin typeface="+mn-lt"/>
                <a:cs typeface="+mn-cs"/>
              </a:rPr>
              <a:t> </a:t>
            </a:r>
            <a:r>
              <a:rPr lang="en-US" sz="2400" err="1">
                <a:latin typeface="+mn-lt"/>
                <a:cs typeface="+mn-cs"/>
              </a:rPr>
              <a:t>Erfahrungen</a:t>
            </a:r>
            <a:r>
              <a:rPr lang="en-US" sz="2400">
                <a:latin typeface="+mn-lt"/>
                <a:cs typeface="+mn-cs"/>
              </a:rPr>
              <a:t> </a:t>
            </a:r>
            <a:r>
              <a:rPr lang="en-US" sz="2400" err="1">
                <a:latin typeface="+mn-lt"/>
                <a:cs typeface="+mn-cs"/>
              </a:rPr>
              <a:t>mit</a:t>
            </a:r>
            <a:r>
              <a:rPr lang="en-US" sz="2400">
                <a:latin typeface="+mn-lt"/>
                <a:cs typeface="+mn-cs"/>
              </a:rPr>
              <a:t> </a:t>
            </a:r>
            <a:r>
              <a:rPr lang="en-US" sz="2400" err="1">
                <a:latin typeface="+mn-lt"/>
                <a:cs typeface="+mn-cs"/>
              </a:rPr>
              <a:t>ausgewählten</a:t>
            </a:r>
            <a:r>
              <a:rPr lang="en-US" sz="2400">
                <a:latin typeface="+mn-lt"/>
                <a:cs typeface="+mn-cs"/>
              </a:rPr>
              <a:t> </a:t>
            </a:r>
            <a:r>
              <a:rPr lang="en-US" sz="2400" err="1">
                <a:latin typeface="+mn-lt"/>
                <a:cs typeface="+mn-cs"/>
              </a:rPr>
              <a:t>kostenlosen</a:t>
            </a:r>
            <a:r>
              <a:rPr lang="en-US" sz="2400">
                <a:latin typeface="+mn-lt"/>
                <a:cs typeface="+mn-cs"/>
              </a:rPr>
              <a:t> Apps </a:t>
            </a:r>
            <a:r>
              <a:rPr lang="en-US" sz="2400" err="1">
                <a:latin typeface="+mn-lt"/>
                <a:cs typeface="+mn-cs"/>
              </a:rPr>
              <a:t>im</a:t>
            </a:r>
            <a:r>
              <a:rPr lang="en-US" sz="2400">
                <a:latin typeface="+mn-lt"/>
                <a:cs typeface="+mn-cs"/>
              </a:rPr>
              <a:t> </a:t>
            </a:r>
            <a:r>
              <a:rPr lang="en-US" sz="2400" err="1">
                <a:latin typeface="+mn-lt"/>
                <a:cs typeface="+mn-cs"/>
              </a:rPr>
              <a:t>Mittelpunkt</a:t>
            </a:r>
            <a:r>
              <a:rPr lang="en-US" sz="2400">
                <a:latin typeface="+mn-lt"/>
                <a:cs typeface="+mn-cs"/>
              </a:rPr>
              <a:t>.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endParaRPr lang="en-US" sz="2400">
              <a:latin typeface="+mn-lt"/>
              <a:cs typeface="+mn-cs"/>
            </a:endParaRP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1AE7F7E5-CE17-AB9A-2E0E-B2F7803151D5}"/>
              </a:ext>
            </a:extLst>
          </p:cNvPr>
          <p:cNvSpPr txBox="1">
            <a:spLocks/>
          </p:cNvSpPr>
          <p:nvPr/>
        </p:nvSpPr>
        <p:spPr>
          <a:xfrm>
            <a:off x="6240016" y="1777040"/>
            <a:ext cx="5303132" cy="3926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stemschrift Normal"/>
              <a:buNone/>
              <a:tabLst/>
              <a:defRPr sz="3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de-CH" sz="2400"/>
          </a:p>
        </p:txBody>
      </p:sp>
    </p:spTree>
    <p:extLst>
      <p:ext uri="{BB962C8B-B14F-4D97-AF65-F5344CB8AC3E}">
        <p14:creationId xmlns:p14="http://schemas.microsoft.com/office/powerpoint/2010/main" val="30304362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8A442-7F32-F974-8B4B-A7D88A921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B676BA-0B60-4725-A49C-FA4F386B3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err="1">
                <a:latin typeface="+mj-lt"/>
                <a:cs typeface="+mj-cs"/>
              </a:rPr>
              <a:t>Lernszenario</a:t>
            </a:r>
            <a:r>
              <a:rPr lang="en-US">
                <a:latin typeface="+mj-lt"/>
                <a:cs typeface="+mj-cs"/>
              </a:rPr>
              <a:t>: </a:t>
            </a:r>
            <a:r>
              <a:rPr lang="en-US" err="1">
                <a:latin typeface="+mj-lt"/>
                <a:cs typeface="+mj-cs"/>
              </a:rPr>
              <a:t>Polymechanik</a:t>
            </a:r>
            <a:endParaRPr lang="en-US">
              <a:latin typeface="+mj-lt"/>
              <a:cs typeface="+mj-cs"/>
            </a:endParaRPr>
          </a:p>
        </p:txBody>
      </p:sp>
      <p:pic>
        <p:nvPicPr>
          <p:cNvPr id="6" name="Grafik 5" descr="Ein Bild, das Screenshot, 3D-Modellierung, PC-Spiel, Spielesoftware enthält.&#10;&#10;KI-generierte Inhalte können fehlerhaft sein.">
            <a:extLst>
              <a:ext uri="{FF2B5EF4-FFF2-40B4-BE49-F238E27FC236}">
                <a16:creationId xmlns:a16="http://schemas.microsoft.com/office/drawing/2014/main" id="{A9FA1A1A-742B-F48C-32F7-07D853D72EF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8941" b="16221"/>
          <a:stretch>
            <a:fillRect/>
          </a:stretch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23E947E-481C-E501-6AF1-277DC8D188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87688" y="3861048"/>
            <a:ext cx="8712968" cy="24526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2100" err="1">
                <a:latin typeface="+mn-lt"/>
                <a:cs typeface="+mn-cs"/>
              </a:rPr>
              <a:t>Diese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Lernwerkstatt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führt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Lehrpersonen</a:t>
            </a:r>
            <a:r>
              <a:rPr lang="en-US" sz="2100">
                <a:latin typeface="+mn-lt"/>
                <a:cs typeface="+mn-cs"/>
              </a:rPr>
              <a:t> der </a:t>
            </a:r>
            <a:r>
              <a:rPr lang="en-US" sz="2100" err="1">
                <a:latin typeface="+mn-lt"/>
                <a:cs typeface="+mn-cs"/>
              </a:rPr>
              <a:t>beruflichen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Grundbildung</a:t>
            </a:r>
            <a:r>
              <a:rPr lang="en-US" sz="2100">
                <a:latin typeface="+mn-lt"/>
                <a:cs typeface="+mn-cs"/>
              </a:rPr>
              <a:t> in den </a:t>
            </a:r>
            <a:r>
              <a:rPr lang="en-US" sz="2100" err="1">
                <a:latin typeface="+mn-lt"/>
                <a:cs typeface="+mn-cs"/>
              </a:rPr>
              <a:t>Einsatz</a:t>
            </a:r>
            <a:r>
              <a:rPr lang="en-US" sz="2100">
                <a:latin typeface="+mn-lt"/>
                <a:cs typeface="+mn-cs"/>
              </a:rPr>
              <a:t> von VR und AR </a:t>
            </a:r>
            <a:r>
              <a:rPr lang="en-US" sz="2100" err="1">
                <a:latin typeface="+mn-lt"/>
                <a:cs typeface="+mn-cs"/>
              </a:rPr>
              <a:t>im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Fachunterricht</a:t>
            </a:r>
            <a:r>
              <a:rPr lang="en-US" sz="2100">
                <a:latin typeface="+mn-lt"/>
                <a:cs typeface="+mn-cs"/>
              </a:rPr>
              <a:t> von </a:t>
            </a:r>
            <a:r>
              <a:rPr lang="en-US" sz="2100" err="1">
                <a:latin typeface="+mn-lt"/>
                <a:cs typeface="+mn-cs"/>
              </a:rPr>
              <a:t>Polymechaniker</a:t>
            </a:r>
            <a:r>
              <a:rPr lang="en-US" sz="2100">
                <a:latin typeface="+mn-lt"/>
                <a:cs typeface="+mn-cs"/>
              </a:rPr>
              <a:t>/-</a:t>
            </a:r>
            <a:r>
              <a:rPr lang="en-US" sz="2100" err="1">
                <a:latin typeface="+mn-lt"/>
                <a:cs typeface="+mn-cs"/>
              </a:rPr>
              <a:t>innen</a:t>
            </a:r>
            <a:r>
              <a:rPr lang="en-US" sz="2100">
                <a:latin typeface="+mn-lt"/>
                <a:cs typeface="+mn-cs"/>
              </a:rPr>
              <a:t> EFZ </a:t>
            </a:r>
            <a:r>
              <a:rPr lang="en-US" sz="2100" err="1">
                <a:latin typeface="+mn-lt"/>
                <a:cs typeface="+mn-cs"/>
              </a:rPr>
              <a:t>ein</a:t>
            </a:r>
            <a:r>
              <a:rPr lang="en-US" sz="2100">
                <a:latin typeface="+mn-lt"/>
                <a:cs typeface="+mn-cs"/>
              </a:rPr>
              <a:t>. </a:t>
            </a:r>
            <a:r>
              <a:rPr lang="en-US" sz="2100" err="1">
                <a:latin typeface="+mn-lt"/>
                <a:cs typeface="+mn-cs"/>
              </a:rPr>
              <a:t>Anhand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ausgewählter</a:t>
            </a:r>
            <a:r>
              <a:rPr lang="en-US" sz="2100">
                <a:latin typeface="+mn-lt"/>
                <a:cs typeface="+mn-cs"/>
              </a:rPr>
              <a:t> Apps (</a:t>
            </a:r>
            <a:r>
              <a:rPr lang="en-US" sz="2100" b="1" err="1">
                <a:latin typeface="+mn-lt"/>
                <a:cs typeface="+mn-cs"/>
              </a:rPr>
              <a:t>Metaenga</a:t>
            </a:r>
            <a:r>
              <a:rPr lang="en-US" sz="2100" b="1">
                <a:latin typeface="+mn-lt"/>
                <a:cs typeface="+mn-cs"/>
              </a:rPr>
              <a:t>, </a:t>
            </a:r>
            <a:r>
              <a:rPr lang="en-US" sz="2100" b="1" err="1">
                <a:latin typeface="+mn-lt"/>
                <a:cs typeface="+mn-cs"/>
              </a:rPr>
              <a:t>iXRLabs</a:t>
            </a:r>
            <a:r>
              <a:rPr lang="en-US" sz="2100">
                <a:latin typeface="+mn-lt"/>
                <a:cs typeface="+mn-cs"/>
              </a:rPr>
              <a:t>, </a:t>
            </a:r>
            <a:r>
              <a:rPr lang="en-US" sz="2100" b="1" err="1">
                <a:latin typeface="+mn-lt"/>
                <a:cs typeface="+mn-cs"/>
              </a:rPr>
              <a:t>WeldVR</a:t>
            </a:r>
            <a:r>
              <a:rPr lang="en-US" sz="2100">
                <a:latin typeface="+mn-lt"/>
                <a:cs typeface="+mn-cs"/>
              </a:rPr>
              <a:t>, </a:t>
            </a:r>
            <a:r>
              <a:rPr lang="en-US" sz="2100" b="1">
                <a:latin typeface="+mn-lt"/>
                <a:cs typeface="+mn-cs"/>
              </a:rPr>
              <a:t>Gravity Sketch </a:t>
            </a:r>
            <a:r>
              <a:rPr lang="en-US" sz="2100" err="1">
                <a:latin typeface="+mn-lt"/>
                <a:cs typeface="+mn-cs"/>
              </a:rPr>
              <a:t>u.a.</a:t>
            </a:r>
            <a:r>
              <a:rPr lang="en-US" sz="2100">
                <a:latin typeface="+mn-lt"/>
                <a:cs typeface="+mn-cs"/>
              </a:rPr>
              <a:t>) </a:t>
            </a:r>
            <a:r>
              <a:rPr lang="en-US" sz="2100" err="1">
                <a:latin typeface="+mn-lt"/>
                <a:cs typeface="+mn-cs"/>
              </a:rPr>
              <a:t>erleben</a:t>
            </a:r>
            <a:r>
              <a:rPr lang="en-US" sz="2100">
                <a:latin typeface="+mn-lt"/>
                <a:cs typeface="+mn-cs"/>
              </a:rPr>
              <a:t> die </a:t>
            </a:r>
            <a:r>
              <a:rPr lang="en-US" sz="2100" err="1">
                <a:latin typeface="+mn-lt"/>
                <a:cs typeface="+mn-cs"/>
              </a:rPr>
              <a:t>Teilnehmenden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praxisnah</a:t>
            </a:r>
            <a:r>
              <a:rPr lang="en-US" sz="2100">
                <a:latin typeface="+mn-lt"/>
                <a:cs typeface="+mn-cs"/>
              </a:rPr>
              <a:t>, </a:t>
            </a:r>
            <a:r>
              <a:rPr lang="en-US" sz="2100" err="1">
                <a:latin typeface="+mn-lt"/>
                <a:cs typeface="+mn-cs"/>
              </a:rPr>
              <a:t>wie</a:t>
            </a:r>
            <a:r>
              <a:rPr lang="en-US" sz="2100">
                <a:latin typeface="+mn-lt"/>
                <a:cs typeface="+mn-cs"/>
              </a:rPr>
              <a:t> immersive </a:t>
            </a:r>
            <a:r>
              <a:rPr lang="en-US" sz="2100" err="1">
                <a:latin typeface="+mn-lt"/>
                <a:cs typeface="+mn-cs"/>
              </a:rPr>
              <a:t>Lernumgebungen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komplexe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technische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Prozesse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anschaulich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vermitteln</a:t>
            </a:r>
            <a:r>
              <a:rPr lang="en-US" sz="2100">
                <a:latin typeface="+mn-lt"/>
                <a:cs typeface="+mn-cs"/>
              </a:rPr>
              <a:t>, das </a:t>
            </a:r>
            <a:r>
              <a:rPr lang="en-US" sz="2100" err="1">
                <a:latin typeface="+mn-lt"/>
                <a:cs typeface="+mn-cs"/>
              </a:rPr>
              <a:t>Verständnis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fördern</a:t>
            </a:r>
            <a:r>
              <a:rPr lang="en-US" sz="2100">
                <a:latin typeface="+mn-lt"/>
                <a:cs typeface="+mn-cs"/>
              </a:rPr>
              <a:t> und Motivation </a:t>
            </a:r>
            <a:r>
              <a:rPr lang="en-US" sz="2100" err="1">
                <a:latin typeface="+mn-lt"/>
                <a:cs typeface="+mn-cs"/>
              </a:rPr>
              <a:t>steigern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können</a:t>
            </a:r>
            <a:r>
              <a:rPr lang="en-US" sz="2100">
                <a:latin typeface="+mn-lt"/>
                <a:cs typeface="+mn-cs"/>
              </a:rPr>
              <a:t>. </a:t>
            </a:r>
          </a:p>
          <a:p>
            <a:r>
              <a:rPr lang="en-US" sz="2100" err="1">
                <a:latin typeface="+mn-lt"/>
                <a:cs typeface="+mn-cs"/>
              </a:rPr>
              <a:t>Ziel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ist</a:t>
            </a:r>
            <a:r>
              <a:rPr lang="en-US" sz="2100">
                <a:latin typeface="+mn-lt"/>
                <a:cs typeface="+mn-cs"/>
              </a:rPr>
              <a:t>, </a:t>
            </a:r>
            <a:r>
              <a:rPr lang="en-US" sz="2100" err="1">
                <a:latin typeface="+mn-lt"/>
                <a:cs typeface="+mn-cs"/>
              </a:rPr>
              <a:t>konkrete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Unterrichtsideen</a:t>
            </a:r>
            <a:r>
              <a:rPr lang="en-US" sz="2100">
                <a:latin typeface="+mn-lt"/>
                <a:cs typeface="+mn-cs"/>
              </a:rPr>
              <a:t> und Mini-</a:t>
            </a:r>
            <a:r>
              <a:rPr lang="en-US" sz="2100" err="1">
                <a:latin typeface="+mn-lt"/>
                <a:cs typeface="+mn-cs"/>
              </a:rPr>
              <a:t>Lernszenarien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zu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entwickeln</a:t>
            </a:r>
            <a:r>
              <a:rPr lang="en-US" sz="2100">
                <a:latin typeface="+mn-lt"/>
                <a:cs typeface="+mn-cs"/>
              </a:rPr>
              <a:t>, die </a:t>
            </a:r>
            <a:r>
              <a:rPr lang="en-US" sz="2100" err="1">
                <a:latin typeface="+mn-lt"/>
                <a:cs typeface="+mn-cs"/>
              </a:rPr>
              <a:t>im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Schulalltag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eingesetzt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werden</a:t>
            </a:r>
            <a:r>
              <a:rPr lang="en-US" sz="2100">
                <a:latin typeface="+mn-lt"/>
                <a:cs typeface="+mn-cs"/>
              </a:rPr>
              <a:t> </a:t>
            </a:r>
            <a:r>
              <a:rPr lang="en-US" sz="2100" err="1">
                <a:latin typeface="+mn-lt"/>
                <a:cs typeface="+mn-cs"/>
              </a:rPr>
              <a:t>können</a:t>
            </a:r>
            <a:r>
              <a:rPr lang="en-US" sz="2100">
                <a:latin typeface="+mn-lt"/>
                <a:cs typeface="+mn-cs"/>
              </a:rPr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100">
              <a:latin typeface="+mn-lt"/>
              <a:cs typeface="+mn-cs"/>
            </a:endParaRP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D11A0FC5-36D5-0CE9-805F-689BA6118343}"/>
              </a:ext>
            </a:extLst>
          </p:cNvPr>
          <p:cNvSpPr txBox="1">
            <a:spLocks/>
          </p:cNvSpPr>
          <p:nvPr/>
        </p:nvSpPr>
        <p:spPr>
          <a:xfrm>
            <a:off x="6240016" y="1777040"/>
            <a:ext cx="5303132" cy="3926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stemschrift Normal"/>
              <a:buNone/>
              <a:tabLst/>
              <a:defRPr sz="3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de-CH" sz="2400"/>
          </a:p>
        </p:txBody>
      </p:sp>
    </p:spTree>
    <p:extLst>
      <p:ext uri="{BB962C8B-B14F-4D97-AF65-F5344CB8AC3E}">
        <p14:creationId xmlns:p14="http://schemas.microsoft.com/office/powerpoint/2010/main" val="31666373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808F55-28F1-F0A1-8F50-156350559F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4780570-21A5-F17C-F582-587318F3A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8248" y="1733247"/>
            <a:ext cx="3340962" cy="147629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Weitere</a:t>
            </a:r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Ideen: Reisen, </a:t>
            </a:r>
            <a:r>
              <a:rPr lang="en-US" sz="400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Freizeit</a:t>
            </a:r>
            <a:endParaRPr lang="en-US" sz="40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Grafik 9" descr="Ein Bild, das Screenshot, Im Haus, Rolltreppe, Zug enthält.&#10;&#10;KI-generierte Inhalte können fehlerhaft sein.">
            <a:extLst>
              <a:ext uri="{FF2B5EF4-FFF2-40B4-BE49-F238E27FC236}">
                <a16:creationId xmlns:a16="http://schemas.microsoft.com/office/drawing/2014/main" id="{315E105C-2DF6-CAA0-46D1-90354326E8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676" r="22699" b="3"/>
          <a:stretch>
            <a:fillRect/>
          </a:stretch>
        </p:blipFill>
        <p:spPr>
          <a:xfrm>
            <a:off x="1" y="10"/>
            <a:ext cx="3547872" cy="3209534"/>
          </a:xfrm>
          <a:prstGeom prst="rect">
            <a:avLst/>
          </a:prstGeom>
        </p:spPr>
      </p:pic>
      <p:pic>
        <p:nvPicPr>
          <p:cNvPr id="12" name="Grafik 11" descr="Ein Bild, das Wasser, Cartoon enthält.&#10;&#10;KI-generierte Inhalte können fehlerhaft sein.">
            <a:extLst>
              <a:ext uri="{FF2B5EF4-FFF2-40B4-BE49-F238E27FC236}">
                <a16:creationId xmlns:a16="http://schemas.microsoft.com/office/drawing/2014/main" id="{B78DD7F4-FDC1-C8D7-828B-BFB99DFDF60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508" r="30243" b="2"/>
          <a:stretch>
            <a:fillRect/>
          </a:stretch>
        </p:blipFill>
        <p:spPr>
          <a:xfrm>
            <a:off x="20" y="3310128"/>
            <a:ext cx="3547852" cy="3547872"/>
          </a:xfrm>
          <a:prstGeom prst="rect">
            <a:avLst/>
          </a:prstGeom>
        </p:spPr>
      </p:pic>
      <p:pic>
        <p:nvPicPr>
          <p:cNvPr id="6" name="Grafik 5" descr="Ein Bild, das Kleidung, Menschliches Gesicht, Lächeln, Text enthält.&#10;&#10;KI-generierte Inhalte können fehlerhaft sein.">
            <a:extLst>
              <a:ext uri="{FF2B5EF4-FFF2-40B4-BE49-F238E27FC236}">
                <a16:creationId xmlns:a16="http://schemas.microsoft.com/office/drawing/2014/main" id="{27F2E2B7-B8C8-485F-85A3-C6B4D2FA6DB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314" r="16027" b="-1"/>
          <a:stretch>
            <a:fillRect/>
          </a:stretch>
        </p:blipFill>
        <p:spPr>
          <a:xfrm>
            <a:off x="3665257" y="10"/>
            <a:ext cx="4329273" cy="4133078"/>
          </a:xfrm>
          <a:prstGeom prst="rect">
            <a:avLst/>
          </a:prstGeom>
        </p:spPr>
      </p:pic>
      <p:pic>
        <p:nvPicPr>
          <p:cNvPr id="8" name="Grafik 7" descr="Ein Bild, das Screenshot, Himmel, Wasser, Strand enthält.&#10;&#10;KI-generierte Inhalte können fehlerhaft sein.">
            <a:extLst>
              <a:ext uri="{FF2B5EF4-FFF2-40B4-BE49-F238E27FC236}">
                <a16:creationId xmlns:a16="http://schemas.microsoft.com/office/drawing/2014/main" id="{A1DE9F66-23F1-E431-8025-7FC73D29B11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9681" r="-2" b="-2"/>
          <a:stretch>
            <a:fillRect/>
          </a:stretch>
        </p:blipFill>
        <p:spPr>
          <a:xfrm>
            <a:off x="3665254" y="4233672"/>
            <a:ext cx="4329274" cy="2624328"/>
          </a:xfrm>
          <a:prstGeom prst="rect">
            <a:avLst/>
          </a:prstGeom>
        </p:spPr>
      </p:pic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3DE1B32C-16C8-8863-F5D0-AF2E3AC2DF1F}"/>
              </a:ext>
            </a:extLst>
          </p:cNvPr>
          <p:cNvSpPr txBox="1">
            <a:spLocks/>
          </p:cNvSpPr>
          <p:nvPr/>
        </p:nvSpPr>
        <p:spPr>
          <a:xfrm>
            <a:off x="6240016" y="1777040"/>
            <a:ext cx="5303132" cy="3926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stemschrift Normal"/>
              <a:buNone/>
              <a:tabLst/>
              <a:defRPr sz="3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de-CH" sz="240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4F4262C-475E-6C0A-E5A2-1127D4CFF8CA}"/>
              </a:ext>
            </a:extLst>
          </p:cNvPr>
          <p:cNvSpPr txBox="1"/>
          <p:nvPr/>
        </p:nvSpPr>
        <p:spPr>
          <a:xfrm>
            <a:off x="8400256" y="3564080"/>
            <a:ext cx="334096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200"/>
              <a:t>Epic </a:t>
            </a:r>
            <a:r>
              <a:rPr lang="de-DE" sz="2200" err="1"/>
              <a:t>Rollercoaster</a:t>
            </a:r>
            <a:endParaRPr lang="de-DE" sz="22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200" err="1"/>
              <a:t>Unesco</a:t>
            </a:r>
            <a:r>
              <a:rPr lang="de-DE" sz="2200"/>
              <a:t> </a:t>
            </a:r>
            <a:r>
              <a:rPr lang="de-DE" sz="2200" err="1"/>
              <a:t>Germaany</a:t>
            </a:r>
            <a:endParaRPr lang="de-DE" sz="22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200" err="1"/>
              <a:t>Baite</a:t>
            </a:r>
            <a:r>
              <a:rPr lang="de-DE" sz="2200"/>
              <a:t>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200" err="1"/>
              <a:t>Wander</a:t>
            </a:r>
            <a:r>
              <a:rPr lang="de-DE" sz="2200"/>
              <a:t> (kostenpflichtig)</a:t>
            </a:r>
          </a:p>
        </p:txBody>
      </p:sp>
    </p:spTree>
    <p:extLst>
      <p:ext uri="{BB962C8B-B14F-4D97-AF65-F5344CB8AC3E}">
        <p14:creationId xmlns:p14="http://schemas.microsoft.com/office/powerpoint/2010/main" val="27422175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CEB8A-9D2A-A6B8-1272-1EF12CD6DD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BF80EE2-AD2C-48DA-22D7-40C3D0273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So </a:t>
            </a:r>
            <a:r>
              <a:rPr lang="en-GB" err="1"/>
              <a:t>funktionieren</a:t>
            </a:r>
            <a:r>
              <a:rPr lang="en-GB"/>
              <a:t> die </a:t>
            </a:r>
            <a:r>
              <a:rPr lang="en-GB" err="1"/>
              <a:t>Lernszenarien</a:t>
            </a:r>
            <a:endParaRPr lang="en-CH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E977198-3294-6F86-6AC0-043062EDF3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868" y="1744663"/>
            <a:ext cx="10610145" cy="3368674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de-DE"/>
              <a:t>Übersicht mit der </a:t>
            </a:r>
            <a:r>
              <a:rPr lang="de-DE" err="1"/>
              <a:t>Appliste</a:t>
            </a:r>
            <a:r>
              <a:rPr lang="de-DE"/>
              <a:t> (ausgedrucktes A4)</a:t>
            </a:r>
          </a:p>
          <a:p>
            <a:pPr marL="514350" indent="-514350">
              <a:buAutoNum type="arabicPeriod"/>
            </a:pPr>
            <a:r>
              <a:rPr lang="de-DE"/>
              <a:t>Download der zugehörigen PDFs</a:t>
            </a:r>
          </a:p>
          <a:p>
            <a:pPr marL="1200150" lvl="1" indent="-514350">
              <a:buAutoNum type="arabicPeriod"/>
            </a:pPr>
            <a:r>
              <a:rPr lang="de-DE"/>
              <a:t>Lernszenarien: Idee, wie man die Thematik umsetzen könnte?!</a:t>
            </a:r>
          </a:p>
          <a:p>
            <a:pPr marL="1200150" lvl="1" indent="-514350">
              <a:buAutoNum type="arabicPeriod"/>
            </a:pPr>
            <a:r>
              <a:rPr lang="de-DE"/>
              <a:t>Weitere Unterlagen</a:t>
            </a:r>
          </a:p>
          <a:p>
            <a:endParaRPr lang="de-DE"/>
          </a:p>
          <a:p>
            <a:r>
              <a:rPr lang="de-DE"/>
              <a:t>Wichtig: </a:t>
            </a:r>
          </a:p>
          <a:p>
            <a:pPr marL="1200150" lvl="1" indent="-514350"/>
            <a:r>
              <a:rPr lang="de-DE"/>
              <a:t>Die meisten Apps sind gratis und erlauben einen ersten Einblick</a:t>
            </a:r>
          </a:p>
          <a:p>
            <a:pPr marL="1200150" lvl="1" indent="-514350"/>
            <a:r>
              <a:rPr lang="de-DE"/>
              <a:t>Mehr Funktionen sind oft gegen Bezahlung verfügbar</a:t>
            </a:r>
          </a:p>
          <a:p>
            <a:pPr marL="1200150" lvl="1" indent="-514350"/>
            <a:r>
              <a:rPr lang="de-DE"/>
              <a:t>In vielen Fällen sind sie in Kombination mit einem Webservice nutzbar.</a:t>
            </a:r>
          </a:p>
        </p:txBody>
      </p:sp>
    </p:spTree>
    <p:extLst>
      <p:ext uri="{BB962C8B-B14F-4D97-AF65-F5344CB8AC3E}">
        <p14:creationId xmlns:p14="http://schemas.microsoft.com/office/powerpoint/2010/main" val="17793963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CEB8A-9D2A-A6B8-1272-1EF12CD6DD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1B1F687-DD36-037C-09C2-1C294B89EA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868" y="1806574"/>
            <a:ext cx="6455260" cy="392668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de-CH" sz="2400" b="1">
                <a:latin typeface="Arial"/>
                <a:cs typeface="Arial"/>
              </a:rPr>
              <a:t>Brillenträger</a:t>
            </a:r>
            <a:r>
              <a:rPr lang="de-CH" sz="2400">
                <a:latin typeface="Arial"/>
                <a:cs typeface="Arial"/>
              </a:rPr>
              <a:t>  (Innensicht)</a:t>
            </a:r>
          </a:p>
          <a:p>
            <a:r>
              <a:rPr lang="de-CH" sz="2400">
                <a:latin typeface="Arial"/>
                <a:cs typeface="Arial"/>
              </a:rPr>
              <a:t>	Oculus Quest 3</a:t>
            </a:r>
          </a:p>
          <a:p>
            <a:endParaRPr lang="de-CH" sz="2400"/>
          </a:p>
          <a:p>
            <a:r>
              <a:rPr lang="de-CH" sz="2400" b="1">
                <a:latin typeface="Arial"/>
                <a:cs typeface="Arial"/>
              </a:rPr>
              <a:t>Begleitung</a:t>
            </a:r>
            <a:r>
              <a:rPr lang="de-CH" sz="2400">
                <a:latin typeface="Arial"/>
                <a:cs typeface="Arial"/>
              </a:rPr>
              <a:t> (Aussensicht)</a:t>
            </a:r>
          </a:p>
          <a:p>
            <a:r>
              <a:rPr lang="de-CH" sz="2400">
                <a:latin typeface="Arial"/>
                <a:cs typeface="Arial"/>
              </a:rPr>
              <a:t>	</a:t>
            </a:r>
            <a:r>
              <a:rPr lang="de-CH" sz="2400" err="1">
                <a:latin typeface="Arial"/>
                <a:cs typeface="Arial"/>
              </a:rPr>
              <a:t>ipad</a:t>
            </a:r>
            <a:endParaRPr lang="de-CH" sz="2400">
              <a:latin typeface="Arial"/>
              <a:cs typeface="Arial"/>
            </a:endParaRPr>
          </a:p>
          <a:p>
            <a:r>
              <a:rPr lang="de-CH" sz="2400">
                <a:latin typeface="Arial"/>
                <a:cs typeface="Arial"/>
              </a:rPr>
              <a:t>	Unterstützung</a:t>
            </a:r>
          </a:p>
          <a:p>
            <a:r>
              <a:rPr lang="de-CH" sz="2400">
                <a:latin typeface="Arial"/>
                <a:cs typeface="Arial"/>
              </a:rPr>
              <a:t>	Onboarding</a:t>
            </a:r>
          </a:p>
          <a:p>
            <a:endParaRPr lang="de-CH" sz="2400"/>
          </a:p>
          <a:p>
            <a:r>
              <a:rPr lang="de-CH" sz="2400" b="1">
                <a:latin typeface="Arial"/>
                <a:cs typeface="Arial"/>
              </a:rPr>
              <a:t>Lernszenarien</a:t>
            </a:r>
            <a:endParaRPr lang="de-CH" sz="2400" b="1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BF80EE2-AD2C-48DA-22D7-40C3D0273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Didaktisches</a:t>
            </a:r>
            <a:r>
              <a:rPr lang="en-GB"/>
              <a:t> Setting </a:t>
            </a:r>
            <a:r>
              <a:rPr lang="en-GB" err="1"/>
              <a:t>Lernszenarien</a:t>
            </a:r>
            <a:r>
              <a:rPr lang="en-GB"/>
              <a:t> / </a:t>
            </a:r>
            <a:r>
              <a:rPr lang="en-GB" err="1"/>
              <a:t>Lerntandem</a:t>
            </a:r>
            <a:endParaRPr lang="en-CH"/>
          </a:p>
        </p:txBody>
      </p:sp>
      <p:pic>
        <p:nvPicPr>
          <p:cNvPr id="1028" name="Picture 4" descr="Tastaturen - iPad Zubehör - Apple (CH)">
            <a:hlinkClick r:id="rId3"/>
            <a:extLst>
              <a:ext uri="{FF2B5EF4-FFF2-40B4-BE49-F238E27FC236}">
                <a16:creationId xmlns:a16="http://schemas.microsoft.com/office/drawing/2014/main" id="{7B0022CB-B947-E758-D3CE-442FC23883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312" y="276723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VR-Headset Meta Quest 3 512 GB-image">
            <a:extLst>
              <a:ext uri="{FF2B5EF4-FFF2-40B4-BE49-F238E27FC236}">
                <a16:creationId xmlns:a16="http://schemas.microsoft.com/office/drawing/2014/main" id="{2BAA9BE3-6380-CC42-95CD-BF07D0D0A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224" y="1556792"/>
            <a:ext cx="3227851" cy="24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8C28B34F-DE65-1A9D-6D25-03ECED98B8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3502" y="4755108"/>
            <a:ext cx="2705100" cy="109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2121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31AB18-96E9-4753-A6E4-74DE8DB91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EB1BDF-153E-3EE6-B621-B7A1078DC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000">
                <a:latin typeface="+mj-lt"/>
                <a:cs typeface="+mj-cs"/>
              </a:rPr>
              <a:t>Kurze </a:t>
            </a:r>
            <a:r>
              <a:rPr lang="en-US" sz="5000" err="1">
                <a:latin typeface="+mj-lt"/>
                <a:cs typeface="+mj-cs"/>
              </a:rPr>
              <a:t>Erklärung</a:t>
            </a:r>
            <a:r>
              <a:rPr lang="en-US" sz="5000">
                <a:latin typeface="+mj-lt"/>
                <a:cs typeface="+mj-cs"/>
              </a:rPr>
              <a:t> der Brille Quest 3</a:t>
            </a:r>
          </a:p>
        </p:txBody>
      </p:sp>
      <p:sp>
        <p:nvSpPr>
          <p:cNvPr id="1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B9D3FF7-5B5F-C495-26A0-B1AF7314CF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200" err="1">
                <a:latin typeface="+mn-lt"/>
                <a:cs typeface="+mn-cs"/>
              </a:rPr>
              <a:t>Einschalt</a:t>
            </a:r>
            <a:r>
              <a:rPr lang="en-US" sz="2200">
                <a:latin typeface="+mn-lt"/>
                <a:cs typeface="+mn-cs"/>
              </a:rPr>
              <a:t>-Knopf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 err="1">
                <a:latin typeface="Calibri"/>
                <a:ea typeface="Calibri"/>
                <a:cs typeface="Calibri"/>
              </a:rPr>
              <a:t>Augenabstand</a:t>
            </a:r>
            <a:r>
              <a:rPr lang="en-US" sz="2200">
                <a:latin typeface="Calibri"/>
                <a:ea typeface="Calibri"/>
                <a:cs typeface="Calibri"/>
              </a:rPr>
              <a:t> </a:t>
            </a:r>
            <a:r>
              <a:rPr lang="en-US" sz="2200" err="1">
                <a:latin typeface="Calibri"/>
                <a:ea typeface="Calibri"/>
                <a:cs typeface="Calibri"/>
              </a:rPr>
              <a:t>einstellen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 err="1">
                <a:latin typeface="Calibri"/>
                <a:ea typeface="Calibri"/>
                <a:cs typeface="Calibri"/>
              </a:rPr>
              <a:t>Laut</a:t>
            </a:r>
            <a:r>
              <a:rPr lang="en-US" sz="2200">
                <a:latin typeface="Calibri"/>
                <a:ea typeface="Calibri"/>
                <a:cs typeface="Calibri"/>
              </a:rPr>
              <a:t>-</a:t>
            </a:r>
            <a:r>
              <a:rPr lang="en-US" sz="2200" err="1">
                <a:latin typeface="Calibri"/>
                <a:ea typeface="Calibri"/>
                <a:cs typeface="Calibri"/>
              </a:rPr>
              <a:t>Leise</a:t>
            </a:r>
            <a:r>
              <a:rPr lang="en-US" sz="2200">
                <a:latin typeface="Calibri"/>
                <a:ea typeface="Calibri"/>
                <a:cs typeface="Calibri"/>
              </a:rPr>
              <a:t>-Taste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200">
              <a:latin typeface="Calibri"/>
              <a:ea typeface="Calibri"/>
              <a:cs typeface="Calibri"/>
            </a:endParaRPr>
          </a:p>
          <a:p>
            <a:endParaRPr lang="en-US" sz="2200">
              <a:latin typeface="Calibri"/>
              <a:ea typeface="Calibri"/>
              <a:cs typeface="Calibri"/>
            </a:endParaRP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5F7350B8-AE86-CDDD-7D32-266297E3B2EF}"/>
              </a:ext>
            </a:extLst>
          </p:cNvPr>
          <p:cNvSpPr txBox="1">
            <a:spLocks/>
          </p:cNvSpPr>
          <p:nvPr/>
        </p:nvSpPr>
        <p:spPr>
          <a:xfrm>
            <a:off x="6240016" y="1777040"/>
            <a:ext cx="5303132" cy="3926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stemschrift Normal"/>
              <a:buNone/>
              <a:tabLst/>
              <a:defRPr sz="3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de-CH" sz="2400"/>
          </a:p>
        </p:txBody>
      </p:sp>
      <p:pic>
        <p:nvPicPr>
          <p:cNvPr id="9" name="Grafik 8" descr="Ein Bild, das Im Haus, Maus enthält.&#10;&#10;KI-generierte Inhalte können fehlerhaft sein.">
            <a:extLst>
              <a:ext uri="{FF2B5EF4-FFF2-40B4-BE49-F238E27FC236}">
                <a16:creationId xmlns:a16="http://schemas.microsoft.com/office/drawing/2014/main" id="{0059EAD1-1F28-F549-2E83-76FB19E5F1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6748772" y="1021791"/>
            <a:ext cx="3640667" cy="4804834"/>
          </a:xfrm>
          <a:prstGeom prst="rect">
            <a:avLst/>
          </a:prstGeom>
        </p:spPr>
      </p:pic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647A275E-5E1A-78E0-CA67-D3E90B2E2B2C}"/>
              </a:ext>
            </a:extLst>
          </p:cNvPr>
          <p:cNvCxnSpPr/>
          <p:nvPr/>
        </p:nvCxnSpPr>
        <p:spPr>
          <a:xfrm flipV="1">
            <a:off x="2836333" y="1735666"/>
            <a:ext cx="5217583" cy="13229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CADD91E2-D5B1-E458-1117-78E0EC23E7B0}"/>
              </a:ext>
            </a:extLst>
          </p:cNvPr>
          <p:cNvCxnSpPr>
            <a:cxnSpLocks/>
          </p:cNvCxnSpPr>
          <p:nvPr/>
        </p:nvCxnSpPr>
        <p:spPr>
          <a:xfrm flipV="1">
            <a:off x="3862915" y="3312582"/>
            <a:ext cx="4201584" cy="1587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BA72E523-D5FB-CA77-6078-0E2D945C416A}"/>
              </a:ext>
            </a:extLst>
          </p:cNvPr>
          <p:cNvCxnSpPr>
            <a:cxnSpLocks/>
          </p:cNvCxnSpPr>
          <p:nvPr/>
        </p:nvCxnSpPr>
        <p:spPr>
          <a:xfrm>
            <a:off x="2963331" y="3979331"/>
            <a:ext cx="5482167" cy="12065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68186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81A0E6-6799-45AB-E783-7191CCD14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2">
            <a:extLst>
              <a:ext uri="{FF2B5EF4-FFF2-40B4-BE49-F238E27FC236}">
                <a16:creationId xmlns:a16="http://schemas.microsoft.com/office/drawing/2014/main" id="{ED138061-7CA7-5FD5-3BAF-0E798A668C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5113581-15C2-1159-0660-04E159D76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456736" cy="195684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000">
                <a:latin typeface="+mj-lt"/>
                <a:cs typeface="+mj-cs"/>
              </a:rPr>
              <a:t>Kurze </a:t>
            </a:r>
            <a:r>
              <a:rPr lang="en-US" sz="5000" err="1">
                <a:latin typeface="+mj-lt"/>
                <a:cs typeface="+mj-cs"/>
              </a:rPr>
              <a:t>Erklärung</a:t>
            </a:r>
            <a:r>
              <a:rPr lang="en-US" sz="5000">
                <a:latin typeface="+mj-lt"/>
                <a:cs typeface="+mj-cs"/>
              </a:rPr>
              <a:t> Controller Quest 3</a:t>
            </a:r>
          </a:p>
        </p:txBody>
      </p:sp>
      <p:sp>
        <p:nvSpPr>
          <p:cNvPr id="15" name="sketchy line">
            <a:extLst>
              <a:ext uri="{FF2B5EF4-FFF2-40B4-BE49-F238E27FC236}">
                <a16:creationId xmlns:a16="http://schemas.microsoft.com/office/drawing/2014/main" id="{11539FB5-2393-EE95-63E9-11C8CA3647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3E6E6A-3BDE-6743-5AD7-04B26A7113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0080" y="2872899"/>
            <a:ext cx="3344006" cy="1405085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200" err="1">
                <a:latin typeface="Calibri"/>
                <a:ea typeface="Calibri"/>
                <a:cs typeface="Calibri"/>
              </a:rPr>
              <a:t>Greifer</a:t>
            </a:r>
            <a:r>
              <a:rPr lang="en-US" sz="2200">
                <a:latin typeface="Calibri"/>
                <a:ea typeface="Calibri"/>
                <a:cs typeface="Calibri"/>
              </a:rPr>
              <a:t>-Taste</a:t>
            </a:r>
            <a:endParaRPr lang="en-US"/>
          </a:p>
          <a:p>
            <a:pPr marL="285750" indent="-228600">
              <a:buFont typeface="Arial,Sans-Serif" panose="020B0604020202020204" pitchFamily="34" charset="0"/>
              <a:buChar char="•"/>
            </a:pPr>
            <a:r>
              <a:rPr lang="en-US" sz="2200">
                <a:solidFill>
                  <a:schemeClr val="accent3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Zeiger-Taste (</a:t>
            </a:r>
            <a:r>
              <a:rPr lang="en-US" sz="2200" err="1">
                <a:solidFill>
                  <a:schemeClr val="accent3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Maustaste</a:t>
            </a:r>
            <a:r>
              <a:rPr lang="en-US" sz="2200">
                <a:solidFill>
                  <a:schemeClr val="accent3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)</a:t>
            </a:r>
            <a:endParaRPr lang="de-DE" sz="2200">
              <a:solidFill>
                <a:schemeClr val="accent3">
                  <a:lumMod val="76000"/>
                </a:schemeClr>
              </a:solidFill>
              <a:latin typeface="Calibri"/>
              <a:ea typeface="Calibri"/>
              <a:cs typeface="Calibri"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2200">
              <a:latin typeface="Calibri"/>
              <a:ea typeface="Calibri"/>
              <a:cs typeface="Calibri"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2200">
              <a:latin typeface="Calibri"/>
              <a:ea typeface="Calibri"/>
              <a:cs typeface="Calibri"/>
            </a:endParaRPr>
          </a:p>
          <a:p>
            <a:endParaRPr lang="en-US" sz="2200">
              <a:latin typeface="Calibri"/>
              <a:ea typeface="Calibri"/>
              <a:cs typeface="Calibri"/>
            </a:endParaRP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56128C23-5E63-710D-3762-7FB729B11460}"/>
              </a:ext>
            </a:extLst>
          </p:cNvPr>
          <p:cNvSpPr txBox="1">
            <a:spLocks/>
          </p:cNvSpPr>
          <p:nvPr/>
        </p:nvSpPr>
        <p:spPr>
          <a:xfrm>
            <a:off x="6240016" y="1777040"/>
            <a:ext cx="5303132" cy="3926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stemschrift Normal"/>
              <a:buNone/>
              <a:tabLst/>
              <a:defRPr sz="3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de-CH" sz="2400"/>
          </a:p>
        </p:txBody>
      </p:sp>
      <p:pic>
        <p:nvPicPr>
          <p:cNvPr id="7" name="Grafik 6" descr="Ein Bild, das Waschbecken, Kreis, Im Haus, Küchenutensilien enthält.&#10;&#10;KI-generierte Inhalte können fehlerhaft sein.">
            <a:extLst>
              <a:ext uri="{FF2B5EF4-FFF2-40B4-BE49-F238E27FC236}">
                <a16:creationId xmlns:a16="http://schemas.microsoft.com/office/drawing/2014/main" id="{1AF97138-8AE4-5C8F-2586-99303677D3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8558625" y="550333"/>
            <a:ext cx="2864085" cy="2815167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D911BBA-CC70-AA14-AA52-1C251F009C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-5400000">
            <a:off x="1013503" y="3561292"/>
            <a:ext cx="2492075" cy="3227916"/>
          </a:xfrm>
          <a:prstGeom prst="rect">
            <a:avLst/>
          </a:prstGeom>
        </p:spPr>
      </p:pic>
      <p:pic>
        <p:nvPicPr>
          <p:cNvPr id="8" name="Grafik 7" descr="Ein Bild, das Kreis, Im Haus enthält.&#10;&#10;KI-generierte Inhalte können fehlerhaft sein.">
            <a:extLst>
              <a:ext uri="{FF2B5EF4-FFF2-40B4-BE49-F238E27FC236}">
                <a16:creationId xmlns:a16="http://schemas.microsoft.com/office/drawing/2014/main" id="{0D73BC18-7987-FB1A-8E24-24CA34C296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0128" y="3831165"/>
            <a:ext cx="2821077" cy="2529418"/>
          </a:xfrm>
          <a:prstGeom prst="rect">
            <a:avLst/>
          </a:prstGeom>
        </p:spPr>
      </p:pic>
      <p:sp>
        <p:nvSpPr>
          <p:cNvPr id="14" name="Text Placeholder 1">
            <a:extLst>
              <a:ext uri="{FF2B5EF4-FFF2-40B4-BE49-F238E27FC236}">
                <a16:creationId xmlns:a16="http://schemas.microsoft.com/office/drawing/2014/main" id="{EF5C759D-1539-ABAB-50FB-0E9BC23A5889}"/>
              </a:ext>
            </a:extLst>
          </p:cNvPr>
          <p:cNvSpPr txBox="1">
            <a:spLocks/>
          </p:cNvSpPr>
          <p:nvPr/>
        </p:nvSpPr>
        <p:spPr>
          <a:xfrm>
            <a:off x="5237480" y="4284715"/>
            <a:ext cx="3217006" cy="140508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stemschrift Normal"/>
              <a:buNone/>
              <a:tabLst/>
              <a:defRPr sz="3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>
                <a:latin typeface="+mn-lt"/>
                <a:cs typeface="+mn-cs"/>
              </a:rPr>
              <a:t>Controller links</a:t>
            </a:r>
            <a:endParaRPr lang="de-DE">
              <a:cs typeface="+mn-cs"/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>
                <a:latin typeface="+mn-lt"/>
                <a:cs typeface="+mn-cs"/>
              </a:rPr>
              <a:t>X- und Y-Taste</a:t>
            </a:r>
            <a:endParaRPr lang="en-US" sz="2200">
              <a:latin typeface="Calibri"/>
              <a:ea typeface="Calibri"/>
              <a:cs typeface="Calibri"/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err="1">
                <a:latin typeface="Calibri"/>
                <a:ea typeface="Calibri"/>
                <a:cs typeface="Calibri"/>
              </a:rPr>
              <a:t>Menü</a:t>
            </a:r>
            <a:r>
              <a:rPr lang="en-US" sz="2000">
                <a:latin typeface="Calibri"/>
                <a:ea typeface="Calibri"/>
                <a:cs typeface="Calibri"/>
              </a:rPr>
              <a:t>-Taste</a:t>
            </a:r>
            <a:endParaRPr lang="en-US">
              <a:ea typeface="Calibri"/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>
                <a:latin typeface="Calibri"/>
                <a:ea typeface="Calibri"/>
                <a:cs typeface="Calibri"/>
              </a:rPr>
              <a:t>Joystick</a:t>
            </a:r>
            <a:endParaRPr lang="en-US">
              <a:ea typeface="Calibri"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2200">
              <a:latin typeface="Calibri"/>
              <a:ea typeface="Calibri"/>
              <a:cs typeface="Calibri"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2200">
              <a:latin typeface="Calibri"/>
              <a:ea typeface="Calibri"/>
              <a:cs typeface="Calibri"/>
            </a:endParaRPr>
          </a:p>
          <a:p>
            <a:endParaRPr lang="en-US" sz="2200">
              <a:latin typeface="Calibri"/>
              <a:ea typeface="Calibri"/>
              <a:cs typeface="Calibri"/>
            </a:endParaRPr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719ABCFA-3A7C-1F10-C7B6-18C1AEAA25AC}"/>
              </a:ext>
            </a:extLst>
          </p:cNvPr>
          <p:cNvSpPr txBox="1">
            <a:spLocks/>
          </p:cNvSpPr>
          <p:nvPr/>
        </p:nvSpPr>
        <p:spPr>
          <a:xfrm>
            <a:off x="5241713" y="1198616"/>
            <a:ext cx="3217006" cy="177550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stemschrift Normal"/>
              <a:buNone/>
              <a:tabLst/>
              <a:defRPr sz="3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>
                <a:latin typeface="+mn-lt"/>
                <a:cs typeface="+mn-cs"/>
              </a:rPr>
              <a:t>Controller </a:t>
            </a:r>
            <a:r>
              <a:rPr lang="en-US" sz="2200" err="1">
                <a:latin typeface="+mn-lt"/>
                <a:cs typeface="+mn-cs"/>
              </a:rPr>
              <a:t>rechts</a:t>
            </a:r>
            <a:endParaRPr lang="de-DE" err="1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>
                <a:latin typeface="+mn-lt"/>
                <a:cs typeface="+mn-cs"/>
              </a:rPr>
              <a:t>Joystick</a:t>
            </a:r>
            <a:endParaRPr lang="de-DE">
              <a:cs typeface="Arial"/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>
                <a:latin typeface="Calibri"/>
                <a:ea typeface="Calibri"/>
                <a:cs typeface="Calibri"/>
              </a:rPr>
              <a:t>A- und B-Taste</a:t>
            </a:r>
            <a:endParaRPr lang="en-US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>
                <a:solidFill>
                  <a:schemeClr val="accent3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Meta-Taste </a:t>
            </a:r>
            <a:br>
              <a:rPr lang="en-US" sz="2200">
                <a:solidFill>
                  <a:schemeClr val="accent3">
                    <a:lumMod val="76000"/>
                  </a:schemeClr>
                </a:solidFill>
                <a:latin typeface="Calibri"/>
                <a:ea typeface="Calibri"/>
                <a:cs typeface="Calibri"/>
              </a:rPr>
            </a:br>
            <a:r>
              <a:rPr lang="en-US" sz="2200">
                <a:solidFill>
                  <a:schemeClr val="accent3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 analog “Home” </a:t>
            </a:r>
            <a:r>
              <a:rPr lang="en-US" sz="2200" err="1">
                <a:solidFill>
                  <a:schemeClr val="accent3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beim</a:t>
            </a:r>
            <a:r>
              <a:rPr lang="en-US" sz="2200">
                <a:solidFill>
                  <a:schemeClr val="accent3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  </a:t>
            </a:r>
            <a:br>
              <a:rPr lang="en-US" sz="2200">
                <a:solidFill>
                  <a:schemeClr val="accent3">
                    <a:lumMod val="76000"/>
                  </a:schemeClr>
                </a:solidFill>
                <a:latin typeface="Calibri"/>
                <a:ea typeface="Calibri"/>
                <a:cs typeface="Calibri"/>
              </a:rPr>
            </a:br>
            <a:r>
              <a:rPr lang="en-US" sz="2200">
                <a:solidFill>
                  <a:schemeClr val="accent3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 Smartphone</a:t>
            </a:r>
            <a:endParaRPr lang="en-US">
              <a:solidFill>
                <a:schemeClr val="accent3">
                  <a:lumMod val="76000"/>
                </a:schemeClr>
              </a:solidFill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2200">
              <a:solidFill>
                <a:schemeClr val="accent3">
                  <a:lumMod val="76000"/>
                </a:schemeClr>
              </a:solidFill>
              <a:latin typeface="Calibri"/>
              <a:ea typeface="Calibri"/>
              <a:cs typeface="Calibri"/>
            </a:endParaRPr>
          </a:p>
          <a:p>
            <a:endParaRPr lang="en-US" sz="2200">
              <a:latin typeface="Calibri"/>
              <a:ea typeface="Calibri"/>
              <a:cs typeface="Calibri"/>
            </a:endParaRPr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4553E8CF-8073-45F8-65A1-6CDEED1482F1}"/>
              </a:ext>
            </a:extLst>
          </p:cNvPr>
          <p:cNvCxnSpPr/>
          <p:nvPr/>
        </p:nvCxnSpPr>
        <p:spPr>
          <a:xfrm>
            <a:off x="6847416" y="2338915"/>
            <a:ext cx="3587750" cy="1905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25519212-F7CF-1A5F-B4B5-D7F21639C639}"/>
              </a:ext>
            </a:extLst>
          </p:cNvPr>
          <p:cNvCxnSpPr>
            <a:cxnSpLocks/>
          </p:cNvCxnSpPr>
          <p:nvPr/>
        </p:nvCxnSpPr>
        <p:spPr>
          <a:xfrm>
            <a:off x="2434164" y="3069166"/>
            <a:ext cx="31751" cy="1217083"/>
          </a:xfrm>
          <a:prstGeom prst="straightConnector1">
            <a:avLst/>
          </a:prstGeom>
          <a:ln>
            <a:solidFill>
              <a:srgbClr val="4472C4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68CA30DC-A4E9-1B1E-03BD-E6B71E915C11}"/>
              </a:ext>
            </a:extLst>
          </p:cNvPr>
          <p:cNvCxnSpPr>
            <a:cxnSpLocks/>
          </p:cNvCxnSpPr>
          <p:nvPr/>
        </p:nvCxnSpPr>
        <p:spPr>
          <a:xfrm>
            <a:off x="6476999" y="5439832"/>
            <a:ext cx="3079750" cy="43391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383FE432-4404-51A0-FFBD-13DD44983E8B}"/>
              </a:ext>
            </a:extLst>
          </p:cNvPr>
          <p:cNvCxnSpPr>
            <a:cxnSpLocks/>
          </p:cNvCxnSpPr>
          <p:nvPr/>
        </p:nvCxnSpPr>
        <p:spPr>
          <a:xfrm>
            <a:off x="6794500" y="5143497"/>
            <a:ext cx="3577165" cy="49741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2D1AFF45-F082-605F-EC4F-A29896F7BD0E}"/>
              </a:ext>
            </a:extLst>
          </p:cNvPr>
          <p:cNvCxnSpPr>
            <a:cxnSpLocks/>
          </p:cNvCxnSpPr>
          <p:nvPr/>
        </p:nvCxnSpPr>
        <p:spPr>
          <a:xfrm>
            <a:off x="6371164" y="1682747"/>
            <a:ext cx="4159251" cy="222250"/>
          </a:xfrm>
          <a:prstGeom prst="straightConnector1">
            <a:avLst/>
          </a:prstGeom>
          <a:ln>
            <a:solidFill>
              <a:srgbClr val="4472C4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5340FB38-D98A-1A4F-07FE-C28BA604F178}"/>
              </a:ext>
            </a:extLst>
          </p:cNvPr>
          <p:cNvCxnSpPr>
            <a:cxnSpLocks/>
          </p:cNvCxnSpPr>
          <p:nvPr/>
        </p:nvCxnSpPr>
        <p:spPr>
          <a:xfrm>
            <a:off x="1502830" y="3767666"/>
            <a:ext cx="31751" cy="1217083"/>
          </a:xfrm>
          <a:prstGeom prst="straightConnector1">
            <a:avLst/>
          </a:prstGeom>
          <a:ln>
            <a:solidFill>
              <a:srgbClr val="4472C4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63497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6A7618-411E-B759-72E9-42EC1797F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2">
            <a:extLst>
              <a:ext uri="{FF2B5EF4-FFF2-40B4-BE49-F238E27FC236}">
                <a16:creationId xmlns:a16="http://schemas.microsoft.com/office/drawing/2014/main" id="{B5F37576-21FB-F569-BD92-DF3A542FFC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F4ED07A-B5EB-7A2E-6B16-0A2A69726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>
                <a:latin typeface="+mj-lt"/>
                <a:cs typeface="+mj-cs"/>
              </a:rPr>
              <a:t>Home Quest 3</a:t>
            </a:r>
          </a:p>
        </p:txBody>
      </p:sp>
      <p:sp>
        <p:nvSpPr>
          <p:cNvPr id="15" name="sketchy line">
            <a:extLst>
              <a:ext uri="{FF2B5EF4-FFF2-40B4-BE49-F238E27FC236}">
                <a16:creationId xmlns:a16="http://schemas.microsoft.com/office/drawing/2014/main" id="{85B46A96-7801-4D81-04A5-EF203076D5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D4D827B-5F0A-9597-CBA2-A49193D096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03766" y="6018870"/>
            <a:ext cx="7796263" cy="70839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sz="2400">
                <a:latin typeface="Arial"/>
                <a:cs typeface="Arial"/>
              </a:rPr>
              <a:t>Einstellungen | </a:t>
            </a:r>
            <a:r>
              <a:rPr lang="de-DE" sz="2400" err="1">
                <a:latin typeface="Arial"/>
                <a:cs typeface="Arial"/>
              </a:rPr>
              <a:t>AppShop</a:t>
            </a:r>
            <a:r>
              <a:rPr lang="de-DE" sz="2400">
                <a:latin typeface="Arial"/>
                <a:cs typeface="Arial"/>
              </a:rPr>
              <a:t> | Aufnehmen | installierte Apps</a:t>
            </a:r>
            <a:endParaRPr lang="de-DE" sz="2400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297E577E-FB1E-3A09-4809-645BEFAD6C60}"/>
              </a:ext>
            </a:extLst>
          </p:cNvPr>
          <p:cNvSpPr txBox="1">
            <a:spLocks/>
          </p:cNvSpPr>
          <p:nvPr/>
        </p:nvSpPr>
        <p:spPr>
          <a:xfrm>
            <a:off x="6240016" y="1777040"/>
            <a:ext cx="5303132" cy="3926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stemschrift Normal"/>
              <a:buNone/>
              <a:tabLst/>
              <a:defRPr sz="3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de-CH" sz="2400"/>
          </a:p>
        </p:txBody>
      </p:sp>
      <p:pic>
        <p:nvPicPr>
          <p:cNvPr id="9" name="Grafik 8" descr="Ein Bild, das Text, Screenshot, Multimedia, Handy enthält.&#10;&#10;KI-generierte Inhalte können fehlerhaft sein.">
            <a:extLst>
              <a:ext uri="{FF2B5EF4-FFF2-40B4-BE49-F238E27FC236}">
                <a16:creationId xmlns:a16="http://schemas.microsoft.com/office/drawing/2014/main" id="{9BE0D260-0065-6D11-6B55-C5BA55C0A5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3484" y="326571"/>
            <a:ext cx="6741603" cy="5061858"/>
          </a:xfrm>
          <a:prstGeom prst="rect">
            <a:avLst/>
          </a:prstGeom>
        </p:spPr>
      </p:pic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0CB99F21-C60F-CE70-05D0-4CFE6FE25D35}"/>
              </a:ext>
            </a:extLst>
          </p:cNvPr>
          <p:cNvCxnSpPr>
            <a:cxnSpLocks/>
          </p:cNvCxnSpPr>
          <p:nvPr/>
        </p:nvCxnSpPr>
        <p:spPr>
          <a:xfrm flipV="1">
            <a:off x="5149546" y="5452836"/>
            <a:ext cx="1207408" cy="524631"/>
          </a:xfrm>
          <a:prstGeom prst="straightConnector1">
            <a:avLst/>
          </a:prstGeom>
          <a:ln>
            <a:solidFill>
              <a:srgbClr val="4472C4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91BD31BB-8BA1-F5E4-0213-348A3F8FD7CC}"/>
              </a:ext>
            </a:extLst>
          </p:cNvPr>
          <p:cNvCxnSpPr>
            <a:cxnSpLocks/>
          </p:cNvCxnSpPr>
          <p:nvPr/>
        </p:nvCxnSpPr>
        <p:spPr>
          <a:xfrm flipV="1">
            <a:off x="6908193" y="5287734"/>
            <a:ext cx="1207408" cy="818545"/>
          </a:xfrm>
          <a:prstGeom prst="straightConnector1">
            <a:avLst/>
          </a:prstGeom>
          <a:ln>
            <a:solidFill>
              <a:srgbClr val="4472C4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B94E0344-2AA7-BA35-801F-303B3DA0C8D3}"/>
              </a:ext>
            </a:extLst>
          </p:cNvPr>
          <p:cNvCxnSpPr>
            <a:cxnSpLocks/>
          </p:cNvCxnSpPr>
          <p:nvPr/>
        </p:nvCxnSpPr>
        <p:spPr>
          <a:xfrm flipV="1">
            <a:off x="8410421" y="5255076"/>
            <a:ext cx="684894" cy="742345"/>
          </a:xfrm>
          <a:prstGeom prst="straightConnector1">
            <a:avLst/>
          </a:prstGeom>
          <a:ln>
            <a:solidFill>
              <a:srgbClr val="4472C4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D5495543-3758-6F34-AE4C-618E1BF27434}"/>
              </a:ext>
            </a:extLst>
          </p:cNvPr>
          <p:cNvCxnSpPr>
            <a:cxnSpLocks/>
          </p:cNvCxnSpPr>
          <p:nvPr/>
        </p:nvCxnSpPr>
        <p:spPr>
          <a:xfrm flipV="1">
            <a:off x="10108593" y="5102676"/>
            <a:ext cx="630466" cy="883859"/>
          </a:xfrm>
          <a:prstGeom prst="straightConnector1">
            <a:avLst/>
          </a:prstGeom>
          <a:ln>
            <a:solidFill>
              <a:srgbClr val="4472C4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1">
            <a:extLst>
              <a:ext uri="{FF2B5EF4-FFF2-40B4-BE49-F238E27FC236}">
                <a16:creationId xmlns:a16="http://schemas.microsoft.com/office/drawing/2014/main" id="{658D2B80-78C9-9E0D-9916-32DBC30A4EA4}"/>
              </a:ext>
            </a:extLst>
          </p:cNvPr>
          <p:cNvSpPr txBox="1">
            <a:spLocks/>
          </p:cNvSpPr>
          <p:nvPr/>
        </p:nvSpPr>
        <p:spPr>
          <a:xfrm>
            <a:off x="618308" y="3036184"/>
            <a:ext cx="2941236" cy="32774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stemschrift Normal"/>
              <a:buNone/>
              <a:tabLst/>
              <a:defRPr sz="3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>
                <a:latin typeface="Arial"/>
                <a:cs typeface="Arial"/>
              </a:rPr>
              <a:t>Über die Meta-Taste auf dem rechten Controller gelangt man auf den Home-Bildschirm mit der </a:t>
            </a:r>
            <a:r>
              <a:rPr lang="de-DE" sz="2400" err="1">
                <a:latin typeface="Arial"/>
                <a:cs typeface="Arial"/>
              </a:rPr>
              <a:t>Taskbar</a:t>
            </a:r>
            <a:r>
              <a:rPr lang="de-DE" sz="2400">
                <a:latin typeface="Arial"/>
                <a:cs typeface="Arial"/>
              </a:rPr>
              <a:t>.</a:t>
            </a:r>
            <a:endParaRPr lang="de-DE" sz="2400"/>
          </a:p>
        </p:txBody>
      </p:sp>
    </p:spTree>
    <p:extLst>
      <p:ext uri="{BB962C8B-B14F-4D97-AF65-F5344CB8AC3E}">
        <p14:creationId xmlns:p14="http://schemas.microsoft.com/office/powerpoint/2010/main" val="2588543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FA156D-3139-C196-D004-4DFA042B5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28D3A51-7556-0263-3352-C3691648C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200">
                <a:latin typeface="+mj-lt"/>
                <a:cs typeface="+mj-cs"/>
              </a:rPr>
              <a:t>ICT-</a:t>
            </a:r>
            <a:r>
              <a:rPr lang="en-US" sz="4200" err="1">
                <a:latin typeface="+mj-lt"/>
                <a:cs typeface="+mj-cs"/>
              </a:rPr>
              <a:t>Kompetenzen</a:t>
            </a:r>
            <a:br>
              <a:rPr lang="en-US" sz="4200">
                <a:latin typeface="+mj-lt"/>
                <a:cs typeface="+mj-cs"/>
              </a:rPr>
            </a:br>
            <a:r>
              <a:rPr lang="en-US" sz="4200">
                <a:latin typeface="+mj-lt"/>
                <a:cs typeface="+mj-cs"/>
              </a:rPr>
              <a:t>Spatial Computing</a:t>
            </a:r>
          </a:p>
        </p:txBody>
      </p:sp>
      <p:sp>
        <p:nvSpPr>
          <p:cNvPr id="4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94CDD6D-4748-CF49-7017-D3BCE6B906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200" err="1">
                <a:latin typeface="+mn-lt"/>
                <a:cs typeface="+mn-cs"/>
              </a:rPr>
              <a:t>neue</a:t>
            </a:r>
            <a:r>
              <a:rPr lang="en-US" sz="2200">
                <a:latin typeface="+mn-lt"/>
                <a:cs typeface="+mn-cs"/>
              </a:rPr>
              <a:t> IT-</a:t>
            </a:r>
            <a:r>
              <a:rPr lang="en-US" sz="2200" err="1">
                <a:latin typeface="+mn-lt"/>
                <a:cs typeface="+mn-cs"/>
              </a:rPr>
              <a:t>Kompetenzen</a:t>
            </a:r>
            <a:endParaRPr lang="en-US" sz="2200">
              <a:latin typeface="+mn-lt"/>
              <a:ea typeface="Calibri"/>
              <a:cs typeface="Calibri"/>
            </a:endParaRP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200" err="1">
                <a:latin typeface="+mn-lt"/>
                <a:cs typeface="+mn-cs"/>
              </a:rPr>
              <a:t>neue</a:t>
            </a:r>
            <a:r>
              <a:rPr lang="en-US" sz="2200">
                <a:latin typeface="+mn-lt"/>
                <a:cs typeface="+mn-cs"/>
              </a:rPr>
              <a:t> Hardware</a:t>
            </a:r>
            <a:endParaRPr lang="en-US" sz="2200">
              <a:latin typeface="+mn-lt"/>
              <a:ea typeface="Calibri"/>
              <a:cs typeface="Calibri"/>
            </a:endParaRP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200" err="1">
                <a:latin typeface="+mn-lt"/>
                <a:cs typeface="+mn-cs"/>
              </a:rPr>
              <a:t>neue</a:t>
            </a:r>
            <a:r>
              <a:rPr lang="en-US" sz="2200">
                <a:latin typeface="+mn-lt"/>
                <a:cs typeface="+mn-cs"/>
              </a:rPr>
              <a:t> Software</a:t>
            </a:r>
            <a:endParaRPr lang="en-US" sz="2200">
              <a:latin typeface="+mn-lt"/>
              <a:ea typeface="Calibri"/>
              <a:cs typeface="Calibri"/>
            </a:endParaRP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200" err="1">
                <a:latin typeface="+mn-lt"/>
                <a:ea typeface="Calibri"/>
                <a:cs typeface="Calibri"/>
              </a:rPr>
              <a:t>neue</a:t>
            </a:r>
            <a:r>
              <a:rPr lang="en-US" sz="2200">
                <a:latin typeface="+mn-lt"/>
                <a:ea typeface="Calibri"/>
                <a:cs typeface="Calibri"/>
              </a:rPr>
              <a:t> </a:t>
            </a:r>
            <a:r>
              <a:rPr lang="en-US" sz="2200" err="1">
                <a:latin typeface="+mn-lt"/>
                <a:ea typeface="Calibri"/>
                <a:cs typeface="Calibri"/>
              </a:rPr>
              <a:t>Dateiformate</a:t>
            </a:r>
            <a:r>
              <a:rPr lang="en-US" sz="2200">
                <a:latin typeface="+mn-lt"/>
                <a:ea typeface="Calibri"/>
                <a:cs typeface="Calibri"/>
              </a:rPr>
              <a:t> (.</a:t>
            </a:r>
            <a:r>
              <a:rPr lang="en-US" sz="2200" err="1">
                <a:latin typeface="+mn-lt"/>
                <a:ea typeface="Calibri"/>
                <a:cs typeface="Calibri"/>
              </a:rPr>
              <a:t>glb</a:t>
            </a:r>
            <a:r>
              <a:rPr lang="en-US" sz="2200">
                <a:latin typeface="+mn-lt"/>
                <a:ea typeface="Calibri"/>
                <a:cs typeface="Calibri"/>
              </a:rPr>
              <a:t>, .obj)</a:t>
            </a:r>
            <a:endParaRPr lang="en-US" sz="2200">
              <a:latin typeface="+mn-lt"/>
              <a:cs typeface="+mn-cs"/>
            </a:endParaRP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200">
                <a:latin typeface="+mn-lt"/>
                <a:cs typeface="+mn-cs"/>
              </a:rPr>
              <a:t>Blender (3D)</a:t>
            </a:r>
            <a:endParaRPr lang="en-US" sz="2200">
              <a:latin typeface="+mn-lt"/>
              <a:ea typeface="Calibri"/>
              <a:cs typeface="Calibri"/>
            </a:endParaRP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200">
                <a:latin typeface="+mn-lt"/>
                <a:cs typeface="+mn-cs"/>
              </a:rPr>
              <a:t>Revit (BIM)</a:t>
            </a:r>
            <a:endParaRPr lang="en-US" sz="2200">
              <a:latin typeface="+mn-lt"/>
              <a:ea typeface="Calibri"/>
              <a:cs typeface="Calibri"/>
            </a:endParaRP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200">
                <a:latin typeface="+mn-lt"/>
                <a:cs typeface="+mn-cs"/>
              </a:rPr>
              <a:t>Unity (Game, 3D-Welten, VR- Apps)</a:t>
            </a:r>
            <a:endParaRPr lang="en-US" sz="2200">
              <a:latin typeface="+mn-lt"/>
              <a:ea typeface="Calibri"/>
              <a:cs typeface="Calibri"/>
            </a:endParaRPr>
          </a:p>
        </p:txBody>
      </p:sp>
      <p:pic>
        <p:nvPicPr>
          <p:cNvPr id="4" name="Grafik 3" descr="Ein Bild, das Text, Screenshot, Grafikdesign, Animation enthält.&#10;&#10;KI-generierte Inhalte können fehlerhaft sein.">
            <a:extLst>
              <a:ext uri="{FF2B5EF4-FFF2-40B4-BE49-F238E27FC236}">
                <a16:creationId xmlns:a16="http://schemas.microsoft.com/office/drawing/2014/main" id="{5FF0A574-F8F3-6293-B9B6-8F41F25792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82" r="2912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316885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0D9A57-25C5-30A7-263A-1026B4C8B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56B0D32-8282-3468-8E89-36968DFD9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Forschung / Verbreitung von AR/VR/XR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Grafik 3" descr="Ein Bild, das Text, Screenshot, Schrift, Zahl enthält.&#10;&#10;KI-generierte Inhalte können fehlerhaft sein.">
            <a:extLst>
              <a:ext uri="{FF2B5EF4-FFF2-40B4-BE49-F238E27FC236}">
                <a16:creationId xmlns:a16="http://schemas.microsoft.com/office/drawing/2014/main" id="{7B039C07-0012-0A86-9BC7-43CACF83F2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105" y="969343"/>
            <a:ext cx="5281473" cy="4315816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CCA8F8A-F290-7698-A4B4-17BB6D2AB7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94962" y="1984443"/>
            <a:ext cx="6211872" cy="41835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err="1">
                <a:latin typeface="+mn-lt"/>
                <a:cs typeface="+mn-cs"/>
              </a:rPr>
              <a:t>Fokus</a:t>
            </a:r>
            <a:r>
              <a:rPr lang="en-US" b="1">
                <a:latin typeface="+mn-lt"/>
                <a:cs typeface="+mn-cs"/>
              </a:rPr>
              <a:t> </a:t>
            </a:r>
            <a:r>
              <a:rPr lang="en-US" b="1" err="1">
                <a:latin typeface="+mn-lt"/>
                <a:cs typeface="+mn-cs"/>
              </a:rPr>
              <a:t>Pädagogik</a:t>
            </a:r>
            <a:r>
              <a:rPr lang="en-US" b="1">
                <a:latin typeface="+mn-lt"/>
                <a:cs typeface="+mn-cs"/>
              </a:rPr>
              <a:t> </a:t>
            </a:r>
            <a:r>
              <a:rPr lang="en-US" b="1" err="1">
                <a:latin typeface="+mn-lt"/>
                <a:cs typeface="+mn-cs"/>
              </a:rPr>
              <a:t>Lehren</a:t>
            </a:r>
            <a:r>
              <a:rPr lang="en-US" b="1">
                <a:latin typeface="+mn-lt"/>
                <a:cs typeface="+mn-cs"/>
              </a:rPr>
              <a:t> und </a:t>
            </a:r>
            <a:r>
              <a:rPr lang="en-US" b="1" err="1">
                <a:latin typeface="+mn-lt"/>
                <a:cs typeface="+mn-cs"/>
              </a:rPr>
              <a:t>Lernen</a:t>
            </a:r>
            <a:endParaRPr lang="de-DE" err="1">
              <a:cs typeface="+mn-cs"/>
            </a:endParaRPr>
          </a:p>
          <a:p>
            <a:r>
              <a:rPr lang="en-US" sz="1800">
                <a:effectLst/>
                <a:latin typeface="+mn-lt"/>
                <a:cs typeface="+mn-cs"/>
                <a:hlinkClick r:id="rId4"/>
              </a:rPr>
              <a:t>https://eric.ed.gov</a:t>
            </a:r>
            <a:r>
              <a:rPr lang="en-US" sz="1800">
                <a:latin typeface="+mn-lt"/>
                <a:cs typeface="+mn-cs"/>
                <a:hlinkClick r:id="rId4"/>
              </a:rPr>
              <a:t>/?</a:t>
            </a:r>
            <a:r>
              <a:rPr lang="en-US" sz="1800">
                <a:effectLst/>
                <a:latin typeface="+mn-lt"/>
                <a:cs typeface="+mn-cs"/>
                <a:hlinkClick r:id="rId4"/>
              </a:rPr>
              <a:t>q=impact+of+immersive+learning+2025</a:t>
            </a:r>
            <a:endParaRPr lang="en-US" sz="1800">
              <a:effectLst/>
              <a:latin typeface="+mn-lt"/>
              <a:ea typeface="Calibri" panose="020F0502020204030204"/>
              <a:cs typeface="Calibri" panose="020F0502020204030204"/>
              <a:hlinkClick r:id="rId4"/>
            </a:endParaRPr>
          </a:p>
          <a:p>
            <a:endParaRPr lang="en-US" sz="1800">
              <a:latin typeface="+mn-lt"/>
              <a:ea typeface="Calibri"/>
              <a:cs typeface="Calibri"/>
            </a:endParaRPr>
          </a:p>
          <a:p>
            <a:r>
              <a:rPr lang="en-US" sz="1800">
                <a:latin typeface="+mn-lt"/>
                <a:ea typeface="Calibri"/>
                <a:cs typeface="Calibri"/>
              </a:rPr>
              <a:t>ERIC </a:t>
            </a:r>
            <a:r>
              <a:rPr lang="en-US" sz="1800" err="1">
                <a:latin typeface="+mn-lt"/>
                <a:ea typeface="Calibri" panose="020F0502020204030204"/>
                <a:cs typeface="Calibri" panose="020F0502020204030204"/>
              </a:rPr>
              <a:t>ist</a:t>
            </a:r>
            <a:r>
              <a:rPr lang="en-US" sz="1800">
                <a:latin typeface="+mn-lt"/>
                <a:ea typeface="Calibri" panose="020F0502020204030204"/>
                <a:cs typeface="Calibri" panose="020F0502020204030204"/>
              </a:rPr>
              <a:t> die </a:t>
            </a:r>
            <a:r>
              <a:rPr lang="en-US" sz="1800" err="1">
                <a:latin typeface="+mn-lt"/>
                <a:ea typeface="Calibri" panose="020F0502020204030204"/>
                <a:cs typeface="Calibri" panose="020F0502020204030204"/>
              </a:rPr>
              <a:t>führende</a:t>
            </a:r>
            <a:r>
              <a:rPr lang="en-US" sz="1800">
                <a:latin typeface="+mn-lt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err="1">
                <a:latin typeface="+mn-lt"/>
                <a:ea typeface="Calibri" panose="020F0502020204030204"/>
                <a:cs typeface="Calibri" panose="020F0502020204030204"/>
              </a:rPr>
              <a:t>Plattform</a:t>
            </a:r>
            <a:r>
              <a:rPr lang="en-US" sz="1800">
                <a:latin typeface="+mn-lt"/>
                <a:ea typeface="Calibri" panose="020F0502020204030204"/>
                <a:cs typeface="Calibri" panose="020F0502020204030204"/>
              </a:rPr>
              <a:t>, die </a:t>
            </a:r>
            <a:r>
              <a:rPr lang="en-US" sz="1800" err="1">
                <a:latin typeface="+mn-lt"/>
                <a:ea typeface="Calibri" panose="020F0502020204030204"/>
                <a:cs typeface="Calibri" panose="020F0502020204030204"/>
              </a:rPr>
              <a:t>pädagogische</a:t>
            </a:r>
            <a:r>
              <a:rPr lang="en-US" sz="1800">
                <a:latin typeface="+mn-lt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err="1">
                <a:latin typeface="+mn-lt"/>
                <a:ea typeface="Calibri" panose="020F0502020204030204"/>
                <a:cs typeface="Calibri" panose="020F0502020204030204"/>
              </a:rPr>
              <a:t>Studien</a:t>
            </a:r>
            <a:r>
              <a:rPr lang="en-US" sz="1800">
                <a:latin typeface="+mn-lt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err="1">
                <a:latin typeface="+mn-lt"/>
                <a:ea typeface="Calibri" panose="020F0502020204030204"/>
                <a:cs typeface="Calibri" panose="020F0502020204030204"/>
              </a:rPr>
              <a:t>rund</a:t>
            </a:r>
            <a:r>
              <a:rPr lang="en-US" sz="1800">
                <a:latin typeface="+mn-lt"/>
                <a:ea typeface="Calibri" panose="020F0502020204030204"/>
                <a:cs typeface="Calibri" panose="020F0502020204030204"/>
              </a:rPr>
              <a:t> um das </a:t>
            </a:r>
            <a:r>
              <a:rPr lang="en-US" sz="1800" err="1">
                <a:latin typeface="+mn-lt"/>
                <a:ea typeface="Calibri" panose="020F0502020204030204"/>
                <a:cs typeface="Calibri" panose="020F0502020204030204"/>
              </a:rPr>
              <a:t>Lehren</a:t>
            </a:r>
            <a:r>
              <a:rPr lang="en-US" sz="1800">
                <a:latin typeface="+mn-lt"/>
                <a:ea typeface="Calibri" panose="020F0502020204030204"/>
                <a:cs typeface="Calibri" panose="020F0502020204030204"/>
              </a:rPr>
              <a:t> und </a:t>
            </a:r>
            <a:r>
              <a:rPr lang="en-US" sz="1800" err="1">
                <a:latin typeface="+mn-lt"/>
                <a:ea typeface="Calibri" panose="020F0502020204030204"/>
                <a:cs typeface="Calibri" panose="020F0502020204030204"/>
              </a:rPr>
              <a:t>Lernen</a:t>
            </a:r>
            <a:r>
              <a:rPr lang="en-US" sz="1800">
                <a:latin typeface="+mn-lt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err="1">
                <a:latin typeface="+mn-lt"/>
                <a:ea typeface="Calibri" panose="020F0502020204030204"/>
                <a:cs typeface="Calibri" panose="020F0502020204030204"/>
              </a:rPr>
              <a:t>verzeichnet</a:t>
            </a:r>
            <a:r>
              <a:rPr lang="en-US" sz="1800">
                <a:latin typeface="+mn-lt"/>
                <a:ea typeface="Calibri" panose="020F0502020204030204"/>
                <a:cs typeface="Calibri" panose="020F0502020204030204"/>
              </a:rPr>
              <a:t>. </a:t>
            </a:r>
          </a:p>
          <a:p>
            <a:r>
              <a:rPr lang="en-US" sz="1800">
                <a:latin typeface="+mn-lt"/>
                <a:ea typeface="Calibri" panose="020F0502020204030204"/>
                <a:cs typeface="Calibri" panose="020F0502020204030204"/>
              </a:rPr>
              <a:t>Sie </a:t>
            </a:r>
            <a:r>
              <a:rPr lang="en-US" sz="1800" err="1">
                <a:latin typeface="+mn-lt"/>
                <a:ea typeface="Calibri" panose="020F0502020204030204"/>
                <a:cs typeface="Calibri" panose="020F0502020204030204"/>
              </a:rPr>
              <a:t>eignet</a:t>
            </a:r>
            <a:r>
              <a:rPr lang="en-US" sz="1800">
                <a:latin typeface="+mn-lt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err="1">
                <a:latin typeface="+mn-lt"/>
                <a:ea typeface="Calibri" panose="020F0502020204030204"/>
                <a:cs typeface="Calibri" panose="020F0502020204030204"/>
              </a:rPr>
              <a:t>sich</a:t>
            </a:r>
            <a:r>
              <a:rPr lang="en-US" sz="1800">
                <a:latin typeface="+mn-lt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err="1">
                <a:latin typeface="+mn-lt"/>
                <a:ea typeface="Calibri" panose="020F0502020204030204"/>
                <a:cs typeface="Calibri" panose="020F0502020204030204"/>
              </a:rPr>
              <a:t>bestens</a:t>
            </a:r>
            <a:r>
              <a:rPr lang="en-US" sz="1800">
                <a:latin typeface="+mn-lt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err="1">
                <a:latin typeface="+mn-lt"/>
                <a:ea typeface="Calibri" panose="020F0502020204030204"/>
                <a:cs typeface="Calibri" panose="020F0502020204030204"/>
              </a:rPr>
              <a:t>als</a:t>
            </a:r>
            <a:r>
              <a:rPr lang="en-US" sz="1800">
                <a:latin typeface="+mn-lt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err="1">
                <a:latin typeface="+mn-lt"/>
                <a:ea typeface="Calibri" panose="020F0502020204030204"/>
                <a:cs typeface="Calibri" panose="020F0502020204030204"/>
              </a:rPr>
              <a:t>Ausgangspunkt</a:t>
            </a:r>
            <a:r>
              <a:rPr lang="en-US" sz="1800">
                <a:latin typeface="+mn-lt"/>
                <a:ea typeface="Calibri" panose="020F0502020204030204"/>
                <a:cs typeface="Calibri" panose="020F0502020204030204"/>
              </a:rPr>
              <a:t> für die </a:t>
            </a:r>
            <a:r>
              <a:rPr lang="en-US" sz="1800" err="1">
                <a:latin typeface="+mn-lt"/>
                <a:ea typeface="Calibri" panose="020F0502020204030204"/>
                <a:cs typeface="Calibri" panose="020F0502020204030204"/>
              </a:rPr>
              <a:t>Planung</a:t>
            </a:r>
            <a:r>
              <a:rPr lang="en-US" sz="1800">
                <a:latin typeface="+mn-lt"/>
                <a:ea typeface="Calibri" panose="020F0502020204030204"/>
                <a:cs typeface="Calibri" panose="020F0502020204030204"/>
              </a:rPr>
              <a:t> von </a:t>
            </a:r>
            <a:r>
              <a:rPr lang="en-US" sz="1800" err="1">
                <a:latin typeface="+mn-lt"/>
                <a:ea typeface="Calibri" panose="020F0502020204030204"/>
                <a:cs typeface="Calibri" panose="020F0502020204030204"/>
              </a:rPr>
              <a:t>neuen</a:t>
            </a:r>
            <a:r>
              <a:rPr lang="en-US" sz="1800">
                <a:latin typeface="+mn-lt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err="1">
                <a:latin typeface="+mn-lt"/>
                <a:ea typeface="Calibri" panose="020F0502020204030204"/>
                <a:cs typeface="Calibri" panose="020F0502020204030204"/>
              </a:rPr>
              <a:t>Unterrichtsideen</a:t>
            </a:r>
            <a:r>
              <a:rPr lang="en-US" sz="1800">
                <a:latin typeface="+mn-lt"/>
                <a:ea typeface="Calibri" panose="020F0502020204030204"/>
                <a:cs typeface="Calibri" panose="020F0502020204030204"/>
              </a:rPr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b="1">
              <a:latin typeface="+mn-lt"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46460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0">
            <a:extLst>
              <a:ext uri="{FF2B5EF4-FFF2-40B4-BE49-F238E27FC236}">
                <a16:creationId xmlns:a16="http://schemas.microsoft.com/office/drawing/2014/main" id="{FC3D2873-2194-4FB0-BFBA-7E7EEB984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fik 5" descr="Ein Bild, das Kleidung, Person, Schuhwerk, Hose enthält.&#10;&#10;KI-generierte Inhalte können fehlerhaft sein.">
            <a:extLst>
              <a:ext uri="{FF2B5EF4-FFF2-40B4-BE49-F238E27FC236}">
                <a16:creationId xmlns:a16="http://schemas.microsoft.com/office/drawing/2014/main" id="{31294167-BA17-CC75-FEB4-8091897950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" b="7132"/>
          <a:stretch>
            <a:fillRect/>
          </a:stretch>
        </p:blipFill>
        <p:spPr>
          <a:xfrm>
            <a:off x="8529321" y="10"/>
            <a:ext cx="3662680" cy="3401558"/>
          </a:xfrm>
          <a:custGeom>
            <a:avLst/>
            <a:gdLst/>
            <a:ahLst/>
            <a:cxnLst/>
            <a:rect l="l" t="t" r="r" b="b"/>
            <a:pathLst>
              <a:path w="3662680" h="3401568">
                <a:moveTo>
                  <a:pt x="0" y="0"/>
                </a:moveTo>
                <a:lnTo>
                  <a:pt x="3662680" y="0"/>
                </a:lnTo>
                <a:lnTo>
                  <a:pt x="3662680" y="3401568"/>
                </a:lnTo>
                <a:lnTo>
                  <a:pt x="774527" y="3401568"/>
                </a:lnTo>
                <a:lnTo>
                  <a:pt x="769892" y="3133175"/>
                </a:lnTo>
                <a:cubicBezTo>
                  <a:pt x="732577" y="2055441"/>
                  <a:pt x="492520" y="1056020"/>
                  <a:pt x="104445" y="215033"/>
                </a:cubicBezTo>
                <a:close/>
              </a:path>
            </a:pathLst>
          </a:custGeom>
        </p:spPr>
      </p:pic>
      <p:pic>
        <p:nvPicPr>
          <p:cNvPr id="4" name="Grafik 4" descr="Ein Bild, das Im Haus, Schuhwerk, Computer, Person enthält.&#10;&#10;Automatisch generierte Beschreibung">
            <a:extLst>
              <a:ext uri="{FF2B5EF4-FFF2-40B4-BE49-F238E27FC236}">
                <a16:creationId xmlns:a16="http://schemas.microsoft.com/office/drawing/2014/main" id="{159DDB6B-1E2C-225A-8272-8F246DFED88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9205" b="4"/>
          <a:stretch>
            <a:fillRect/>
          </a:stretch>
        </p:blipFill>
        <p:spPr>
          <a:xfrm>
            <a:off x="5115314" y="10"/>
            <a:ext cx="4118110" cy="3401558"/>
          </a:xfrm>
          <a:custGeom>
            <a:avLst/>
            <a:gdLst/>
            <a:ahLst/>
            <a:cxnLst/>
            <a:rect l="l" t="t" r="r" b="b"/>
            <a:pathLst>
              <a:path w="4118110" h="3401568">
                <a:moveTo>
                  <a:pt x="0" y="0"/>
                </a:moveTo>
                <a:lnTo>
                  <a:pt x="3343575" y="0"/>
                </a:lnTo>
                <a:lnTo>
                  <a:pt x="3448028" y="215050"/>
                </a:lnTo>
                <a:cubicBezTo>
                  <a:pt x="3836103" y="1056037"/>
                  <a:pt x="4076161" y="2055458"/>
                  <a:pt x="4113475" y="3133192"/>
                </a:cubicBezTo>
                <a:lnTo>
                  <a:pt x="4118110" y="3401568"/>
                </a:lnTo>
                <a:lnTo>
                  <a:pt x="801224" y="3401568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2" name="Picture 1" descr="IMG_7489.jpeg">
            <a:extLst>
              <a:ext uri="{FF2B5EF4-FFF2-40B4-BE49-F238E27FC236}">
                <a16:creationId xmlns:a16="http://schemas.microsoft.com/office/drawing/2014/main" id="{D3CBA1F4-5CFD-48F6-D2D8-93C9E11B8FE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0378" r="-1" b="15048"/>
          <a:stretch>
            <a:fillRect/>
          </a:stretch>
        </p:blipFill>
        <p:spPr>
          <a:xfrm>
            <a:off x="5168353" y="3456432"/>
            <a:ext cx="7023646" cy="3401568"/>
          </a:xfrm>
          <a:custGeom>
            <a:avLst/>
            <a:gdLst/>
            <a:ahLst/>
            <a:cxnLst/>
            <a:rect l="l" t="t" r="r" b="b"/>
            <a:pathLst>
              <a:path w="7023646" h="3401568">
                <a:moveTo>
                  <a:pt x="749132" y="0"/>
                </a:moveTo>
                <a:lnTo>
                  <a:pt x="7023646" y="0"/>
                </a:lnTo>
                <a:lnTo>
                  <a:pt x="7023646" y="3401568"/>
                </a:lnTo>
                <a:lnTo>
                  <a:pt x="0" y="3401568"/>
                </a:lnTo>
                <a:lnTo>
                  <a:pt x="79008" y="3238906"/>
                </a:lnTo>
                <a:cubicBezTo>
                  <a:pt x="502362" y="2321466"/>
                  <a:pt x="749563" y="1215476"/>
                  <a:pt x="749563" y="24956"/>
                </a:cubicBezTo>
                <a:close/>
              </a:path>
            </a:pathLst>
          </a:custGeom>
        </p:spPr>
      </p:pic>
      <p:sp useBgFill="1">
        <p:nvSpPr>
          <p:cNvPr id="21" name="Freeform: Shape 12">
            <a:extLst>
              <a:ext uri="{FF2B5EF4-FFF2-40B4-BE49-F238E27FC236}">
                <a16:creationId xmlns:a16="http://schemas.microsoft.com/office/drawing/2014/main" id="{B228652A-FD81-4A3C-B164-2012BF4EE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27943" cy="6858000"/>
          </a:xfrm>
          <a:custGeom>
            <a:avLst/>
            <a:gdLst>
              <a:gd name="connsiteX0" fmla="*/ 0 w 5927943"/>
              <a:gd name="connsiteY0" fmla="*/ 0 h 6858000"/>
              <a:gd name="connsiteX1" fmla="*/ 5129522 w 5927943"/>
              <a:gd name="connsiteY1" fmla="*/ 0 h 6858000"/>
              <a:gd name="connsiteX2" fmla="*/ 5289639 w 5927943"/>
              <a:gd name="connsiteY2" fmla="*/ 323150 h 6858000"/>
              <a:gd name="connsiteX3" fmla="*/ 5927943 w 5927943"/>
              <a:gd name="connsiteY3" fmla="*/ 3476847 h 6858000"/>
              <a:gd name="connsiteX4" fmla="*/ 5289639 w 5927943"/>
              <a:gd name="connsiteY4" fmla="*/ 6630545 h 6858000"/>
              <a:gd name="connsiteX5" fmla="*/ 5176937 w 5927943"/>
              <a:gd name="connsiteY5" fmla="*/ 6858000 h 6858000"/>
              <a:gd name="connsiteX6" fmla="*/ 0 w 592794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27943" h="6858000">
                <a:moveTo>
                  <a:pt x="0" y="0"/>
                </a:moveTo>
                <a:lnTo>
                  <a:pt x="5129522" y="0"/>
                </a:lnTo>
                <a:lnTo>
                  <a:pt x="5289639" y="323150"/>
                </a:lnTo>
                <a:cubicBezTo>
                  <a:pt x="5692631" y="1223391"/>
                  <a:pt x="5927943" y="2308646"/>
                  <a:pt x="5927943" y="3476847"/>
                </a:cubicBezTo>
                <a:cubicBezTo>
                  <a:pt x="5927943" y="4645048"/>
                  <a:pt x="5692631" y="5730304"/>
                  <a:pt x="5289639" y="6630545"/>
                </a:cubicBezTo>
                <a:lnTo>
                  <a:pt x="517693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2" name="Freeform: Shape 14">
            <a:extLst>
              <a:ext uri="{FF2B5EF4-FFF2-40B4-BE49-F238E27FC236}">
                <a16:creationId xmlns:a16="http://schemas.microsoft.com/office/drawing/2014/main" id="{FE8F25D8-4980-4C67-9E0C-7BE94C9CB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17310" cy="6858000"/>
          </a:xfrm>
          <a:custGeom>
            <a:avLst/>
            <a:gdLst>
              <a:gd name="connsiteX0" fmla="*/ 0 w 5917310"/>
              <a:gd name="connsiteY0" fmla="*/ 0 h 6858000"/>
              <a:gd name="connsiteX1" fmla="*/ 5118889 w 5917310"/>
              <a:gd name="connsiteY1" fmla="*/ 0 h 6858000"/>
              <a:gd name="connsiteX2" fmla="*/ 5279006 w 5917310"/>
              <a:gd name="connsiteY2" fmla="*/ 323150 h 6858000"/>
              <a:gd name="connsiteX3" fmla="*/ 5917310 w 5917310"/>
              <a:gd name="connsiteY3" fmla="*/ 3476847 h 6858000"/>
              <a:gd name="connsiteX4" fmla="*/ 5279006 w 5917310"/>
              <a:gd name="connsiteY4" fmla="*/ 6630545 h 6858000"/>
              <a:gd name="connsiteX5" fmla="*/ 5166304 w 5917310"/>
              <a:gd name="connsiteY5" fmla="*/ 6858000 h 6858000"/>
              <a:gd name="connsiteX6" fmla="*/ 0 w 591731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17310" h="6858000">
                <a:moveTo>
                  <a:pt x="0" y="0"/>
                </a:moveTo>
                <a:lnTo>
                  <a:pt x="5118889" y="0"/>
                </a:lnTo>
                <a:lnTo>
                  <a:pt x="5279006" y="323150"/>
                </a:lnTo>
                <a:cubicBezTo>
                  <a:pt x="5681998" y="1223391"/>
                  <a:pt x="5917310" y="2308646"/>
                  <a:pt x="5917310" y="3476847"/>
                </a:cubicBezTo>
                <a:cubicBezTo>
                  <a:pt x="5917310" y="4645048"/>
                  <a:pt x="5681998" y="5730304"/>
                  <a:pt x="5279006" y="6630545"/>
                </a:cubicBezTo>
                <a:lnTo>
                  <a:pt x="5166304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CD56C3A-43DA-466E-6FD1-46408CF32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2" y="1527048"/>
            <a:ext cx="5020056" cy="277063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Makerspace</a:t>
            </a:r>
            <a:b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5400">
                <a:latin typeface="+mj-lt"/>
                <a:cs typeface="+mj-cs"/>
              </a:rPr>
              <a:t>Spatial Computing</a:t>
            </a:r>
            <a:br>
              <a:rPr lang="en-US" sz="5400">
                <a:latin typeface="+mj-lt"/>
                <a:cs typeface="+mj-cs"/>
              </a:rPr>
            </a:br>
            <a:r>
              <a:rPr lang="en-US" sz="5400">
                <a:latin typeface="+mj-lt"/>
                <a:cs typeface="+mj-cs"/>
              </a:rPr>
              <a:t>VR AR XR</a:t>
            </a:r>
            <a:endParaRPr lang="en-US" sz="54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3" name="Rectangle 16">
            <a:extLst>
              <a:ext uri="{FF2B5EF4-FFF2-40B4-BE49-F238E27FC236}">
                <a16:creationId xmlns:a16="http://schemas.microsoft.com/office/drawing/2014/main" id="{1A214C69-1234-4E5D-91CD-BEA002042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86E49C8-40C0-4E80-BAC0-9A66298F1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098" y="4461119"/>
            <a:ext cx="501907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5425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0CBB1A-3C98-90DC-CC5E-3A3678B99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F38CE72-CCC6-75C7-F71A-B813727CC9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868" y="1806574"/>
            <a:ext cx="10919756" cy="392668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2400">
                <a:effectLst/>
                <a:latin typeface="Helvetica" pitchFamily="2" charset="0"/>
              </a:rPr>
              <a:t>Rückmeldungen / Erfahrungen / Einschätzungen</a:t>
            </a:r>
          </a:p>
          <a:p>
            <a:endParaRPr lang="de-CH" sz="24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87BDC77-53DC-991F-CBBE-F9140B6C8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Reflexionen</a:t>
            </a:r>
            <a:r>
              <a:rPr lang="en-GB"/>
              <a:t> / Brakes</a:t>
            </a:r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8613697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1744A35-46A6-DA64-675F-2A6B28AFD7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81756" y="2133601"/>
            <a:ext cx="10610145" cy="3368674"/>
          </a:xfrm>
        </p:spPr>
        <p:txBody>
          <a:bodyPr/>
          <a:lstStyle/>
          <a:p>
            <a:r>
              <a:rPr lang="en-GB" dirty="0"/>
              <a:t>Christian Hirt, Ricarda Reimer, Silvia Mensing, Alexander Wilhelm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C929138-AB5A-9881-EA47-B53DDE1E4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Vielen</a:t>
            </a:r>
            <a:r>
              <a:rPr lang="en-GB"/>
              <a:t> Dank</a:t>
            </a:r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936516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60AFAAC-EA6C-45A9-9E03-C9C9F0193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590AB78-FD56-7125-8541-0AB7F2CDC0F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" b="6876"/>
          <a:stretch>
            <a:fillRect/>
          </a:stretch>
        </p:blipFill>
        <p:spPr>
          <a:xfrm>
            <a:off x="4883022" y="27394"/>
            <a:ext cx="7308978" cy="6857990"/>
          </a:xfrm>
          <a:custGeom>
            <a:avLst/>
            <a:gdLst/>
            <a:ahLst/>
            <a:cxnLst/>
            <a:rect l="l" t="t" r="r" b="b"/>
            <a:pathLst>
              <a:path w="7308978" h="6858000">
                <a:moveTo>
                  <a:pt x="0" y="0"/>
                </a:moveTo>
                <a:lnTo>
                  <a:pt x="7308978" y="0"/>
                </a:lnTo>
                <a:lnTo>
                  <a:pt x="7308978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8" y="4741056"/>
                  <a:pt x="1212978" y="3429000"/>
                </a:cubicBezTo>
                <a:cubicBezTo>
                  <a:pt x="1212978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83549E37-C86B-4401-90BD-D8BF83859F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3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3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3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3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8A17784E-76D8-4521-A77D-0D2EBB923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86857" cy="6858000"/>
          </a:xfrm>
          <a:custGeom>
            <a:avLst/>
            <a:gdLst>
              <a:gd name="connsiteX0" fmla="*/ 0 w 6086857"/>
              <a:gd name="connsiteY0" fmla="*/ 0 h 6858000"/>
              <a:gd name="connsiteX1" fmla="*/ 4873879 w 6086857"/>
              <a:gd name="connsiteY1" fmla="*/ 0 h 6858000"/>
              <a:gd name="connsiteX2" fmla="*/ 4936862 w 6086857"/>
              <a:gd name="connsiteY2" fmla="*/ 69271 h 6858000"/>
              <a:gd name="connsiteX3" fmla="*/ 6086857 w 6086857"/>
              <a:gd name="connsiteY3" fmla="*/ 3429000 h 6858000"/>
              <a:gd name="connsiteX4" fmla="*/ 4936862 w 6086857"/>
              <a:gd name="connsiteY4" fmla="*/ 6788730 h 6858000"/>
              <a:gd name="connsiteX5" fmla="*/ 4873879 w 6086857"/>
              <a:gd name="connsiteY5" fmla="*/ 6858000 h 6858000"/>
              <a:gd name="connsiteX6" fmla="*/ 0 w 608685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6857" h="6858000">
                <a:moveTo>
                  <a:pt x="0" y="0"/>
                </a:moveTo>
                <a:lnTo>
                  <a:pt x="4873879" y="0"/>
                </a:lnTo>
                <a:lnTo>
                  <a:pt x="4936862" y="69271"/>
                </a:lnTo>
                <a:cubicBezTo>
                  <a:pt x="5647388" y="929100"/>
                  <a:pt x="6086857" y="2116944"/>
                  <a:pt x="6086857" y="3429000"/>
                </a:cubicBezTo>
                <a:cubicBezTo>
                  <a:pt x="6086857" y="4741056"/>
                  <a:pt x="5647388" y="5928900"/>
                  <a:pt x="4936862" y="6788730"/>
                </a:cubicBezTo>
                <a:lnTo>
                  <a:pt x="487387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EB705C7-76AD-6B64-A0F9-75D414EE9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904" y="856488"/>
            <a:ext cx="4992624" cy="124358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 err="1">
                <a:latin typeface="+mj-lt"/>
                <a:cs typeface="+mj-cs"/>
              </a:rPr>
              <a:t>Ablauf</a:t>
            </a:r>
            <a:endParaRPr lang="en-US" sz="3400">
              <a:latin typeface="+mj-lt"/>
              <a:cs typeface="+mj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0036C6B-F09C-4EAB-AE02-8D056EE748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24325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C8D5885-2804-4D3C-BE31-902E4D32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769" y="2195336"/>
            <a:ext cx="49834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BE8CA45-649F-4B1A-F248-D90D1AE52C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4904" y="2213624"/>
            <a:ext cx="5505072" cy="4095695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sz="2100" b="1" err="1">
                <a:latin typeface="+mn-lt"/>
                <a:cs typeface="+mn-cs"/>
              </a:rPr>
              <a:t>Überblick</a:t>
            </a:r>
            <a:r>
              <a:rPr lang="en-US" sz="2100" b="1">
                <a:latin typeface="+mn-lt"/>
                <a:cs typeface="+mn-cs"/>
              </a:rPr>
              <a:t> Spatial Computing / VR AR XR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100">
                <a:latin typeface="+mn-lt"/>
                <a:cs typeface="+mn-cs"/>
              </a:rPr>
              <a:t>13:30 – 13:45	</a:t>
            </a:r>
            <a:r>
              <a:rPr lang="en-US" sz="2100" err="1">
                <a:latin typeface="+mn-lt"/>
                <a:cs typeface="+mn-cs"/>
              </a:rPr>
              <a:t>Kurzinput</a:t>
            </a:r>
            <a:endParaRPr lang="en-US" sz="2100">
              <a:latin typeface="+mn-lt"/>
              <a:cs typeface="+mn-cs"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2100">
              <a:latin typeface="+mn-lt"/>
              <a:cs typeface="+mn-cs"/>
            </a:endParaRPr>
          </a:p>
          <a:p>
            <a:r>
              <a:rPr lang="en-US" sz="2100" b="1">
                <a:latin typeface="+mn-lt"/>
                <a:cs typeface="+mn-cs"/>
              </a:rPr>
              <a:t>Erleben / </a:t>
            </a:r>
            <a:r>
              <a:rPr lang="en-US" sz="2100" b="1" err="1">
                <a:latin typeface="+mn-lt"/>
                <a:cs typeface="+mn-cs"/>
              </a:rPr>
              <a:t>Primärerfahrungen</a:t>
            </a:r>
            <a:r>
              <a:rPr lang="en-US" sz="2100" b="1">
                <a:latin typeface="+mn-lt"/>
                <a:cs typeface="+mn-cs"/>
              </a:rPr>
              <a:t> </a:t>
            </a:r>
            <a:r>
              <a:rPr lang="en-US" sz="2100" b="1" err="1">
                <a:latin typeface="+mn-lt"/>
                <a:cs typeface="+mn-cs"/>
              </a:rPr>
              <a:t>sammeln</a:t>
            </a:r>
            <a:endParaRPr lang="en-US" sz="2100" b="1">
              <a:latin typeface="+mn-lt"/>
              <a:cs typeface="+mn-cs"/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100">
                <a:latin typeface="+mn-lt"/>
                <a:cs typeface="+mn-cs"/>
              </a:rPr>
              <a:t>13:45 – 14:15	Immersive Learning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100">
                <a:latin typeface="+mn-lt"/>
                <a:cs typeface="+mn-cs"/>
              </a:rPr>
              <a:t>14:15– 14:30	</a:t>
            </a:r>
            <a:r>
              <a:rPr lang="en-US" sz="2100" err="1">
                <a:latin typeface="+mn-lt"/>
                <a:cs typeface="+mn-cs"/>
              </a:rPr>
              <a:t>Schwierige</a:t>
            </a:r>
            <a:r>
              <a:rPr lang="en-US" sz="2100">
                <a:latin typeface="+mn-lt"/>
                <a:cs typeface="+mn-cs"/>
              </a:rPr>
              <a:t> Kunden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100">
                <a:latin typeface="+mn-lt"/>
                <a:cs typeface="+mn-cs"/>
              </a:rPr>
              <a:t>14:30 – 15:00	diverse </a:t>
            </a:r>
            <a:r>
              <a:rPr lang="en-US" sz="2100" err="1">
                <a:latin typeface="+mn-lt"/>
                <a:cs typeface="+mn-cs"/>
              </a:rPr>
              <a:t>Lernszenarien</a:t>
            </a:r>
            <a:endParaRPr lang="en-US" sz="2100">
              <a:latin typeface="+mn-lt"/>
              <a:cs typeface="+mn-cs"/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100">
                <a:latin typeface="+mn-lt"/>
              </a:rPr>
              <a:t>15:00 – 15:15	Pause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100">
                <a:latin typeface="+mn-lt"/>
              </a:rPr>
              <a:t>15:15 – 15:30 	</a:t>
            </a:r>
            <a:r>
              <a:rPr lang="en-US" sz="2100" err="1">
                <a:latin typeface="+mn-lt"/>
              </a:rPr>
              <a:t>Kooperation</a:t>
            </a:r>
            <a:r>
              <a:rPr lang="en-US" sz="2100">
                <a:latin typeface="+mn-lt"/>
              </a:rPr>
              <a:t> </a:t>
            </a:r>
            <a:r>
              <a:rPr lang="en-US" sz="2100" err="1">
                <a:latin typeface="+mn-lt"/>
              </a:rPr>
              <a:t>im</a:t>
            </a:r>
            <a:r>
              <a:rPr lang="en-US" sz="2100">
                <a:latin typeface="+mn-lt"/>
              </a:rPr>
              <a:t> </a:t>
            </a:r>
            <a:r>
              <a:rPr lang="en-US" sz="2100" err="1">
                <a:latin typeface="+mn-lt"/>
              </a:rPr>
              <a:t>virtuellen</a:t>
            </a:r>
            <a:r>
              <a:rPr lang="en-US" sz="2100">
                <a:latin typeface="+mn-lt"/>
              </a:rPr>
              <a:t> Raum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100">
                <a:latin typeface="+mn-lt"/>
              </a:rPr>
              <a:t>15:30 – 16:00 	diverse </a:t>
            </a:r>
            <a:r>
              <a:rPr lang="en-US" sz="2100" err="1">
                <a:latin typeface="+mn-lt"/>
              </a:rPr>
              <a:t>Lernszenarien</a:t>
            </a:r>
            <a:endParaRPr lang="en-US" sz="2100">
              <a:latin typeface="+mn-lt"/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100">
                <a:latin typeface="+mn-lt"/>
              </a:rPr>
              <a:t>16:00 – 16:15	</a:t>
            </a:r>
            <a:r>
              <a:rPr lang="en-US" sz="2100" err="1">
                <a:latin typeface="+mn-lt"/>
              </a:rPr>
              <a:t>Abschluss</a:t>
            </a:r>
            <a:r>
              <a:rPr lang="en-US" sz="2100">
                <a:latin typeface="+mn-lt"/>
              </a:rPr>
              <a:t> </a:t>
            </a:r>
            <a:r>
              <a:rPr lang="en-US" sz="2100" err="1">
                <a:latin typeface="+mn-lt"/>
              </a:rPr>
              <a:t>Reflexion</a:t>
            </a:r>
            <a:endParaRPr lang="en-US" sz="2100">
              <a:latin typeface="+mn-lt"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/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7025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F22E86-3C05-FD3C-A753-1CB438D664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5EBC18B6-E5C3-4AD1-97A4-E6A3477A0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1C316EF-C6A3-EA04-DD2C-F984E9C32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078992"/>
            <a:ext cx="6272784" cy="154533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VR in den Gastroberufen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136A4AB6-B72B-4CC6-ADCF-BE807B6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0392" y="36338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fik 4" descr="Ein Bild, das Mobiliar, Im Haus, Wand, Ausstellung enthält.&#10;&#10;KI-generierte Inhalte können fehlerhaft sein.">
            <a:extLst>
              <a:ext uri="{FF2B5EF4-FFF2-40B4-BE49-F238E27FC236}">
                <a16:creationId xmlns:a16="http://schemas.microsoft.com/office/drawing/2014/main" id="{4151877A-A1EB-DB7B-40E7-15CEC03244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035" b="15618"/>
          <a:stretch>
            <a:fillRect/>
          </a:stretch>
        </p:blipFill>
        <p:spPr>
          <a:xfrm>
            <a:off x="7684008" y="1"/>
            <a:ext cx="4507992" cy="2240280"/>
          </a:xfrm>
          <a:prstGeom prst="rect">
            <a:avLst/>
          </a:prstGeom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B35D540D-9486-4236-952A-F72DC52D79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1792" y="2935541"/>
            <a:ext cx="62179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E05F324-EFA1-B3D8-04B8-B0A055729D4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648" y="3355848"/>
            <a:ext cx="6419456" cy="2825496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200" dirty="0" err="1">
                <a:latin typeface="+mn-lt"/>
                <a:cs typeface="+mn-cs"/>
              </a:rPr>
              <a:t>Berufssparte</a:t>
            </a:r>
            <a:r>
              <a:rPr lang="en-US" sz="2200" dirty="0">
                <a:latin typeface="+mn-lt"/>
                <a:cs typeface="+mn-cs"/>
              </a:rPr>
              <a:t> </a:t>
            </a:r>
            <a:r>
              <a:rPr lang="en-US" sz="2200" dirty="0" err="1">
                <a:latin typeface="+mn-lt"/>
                <a:cs typeface="+mn-cs"/>
              </a:rPr>
              <a:t>mit</a:t>
            </a:r>
            <a:r>
              <a:rPr lang="en-US" sz="2200" dirty="0">
                <a:latin typeface="+mn-lt"/>
                <a:cs typeface="+mn-cs"/>
              </a:rPr>
              <a:t> </a:t>
            </a:r>
            <a:r>
              <a:rPr lang="en-US" sz="2200" dirty="0" err="1">
                <a:latin typeface="+mn-lt"/>
                <a:cs typeface="+mn-cs"/>
              </a:rPr>
              <a:t>vielen</a:t>
            </a:r>
            <a:r>
              <a:rPr lang="en-US" sz="2200" dirty="0">
                <a:latin typeface="+mn-lt"/>
                <a:cs typeface="+mn-cs"/>
              </a:rPr>
              <a:t> </a:t>
            </a:r>
            <a:r>
              <a:rPr lang="en-US" sz="2200" dirty="0" err="1">
                <a:latin typeface="+mn-lt"/>
                <a:cs typeface="+mn-cs"/>
              </a:rPr>
              <a:t>unterschiedlichen</a:t>
            </a:r>
            <a:r>
              <a:rPr lang="en-US" sz="2200" dirty="0">
                <a:latin typeface="+mn-lt"/>
                <a:cs typeface="+mn-cs"/>
              </a:rPr>
              <a:t> </a:t>
            </a:r>
            <a:r>
              <a:rPr lang="en-US" sz="2200" dirty="0" err="1">
                <a:latin typeface="+mn-lt"/>
                <a:cs typeface="+mn-cs"/>
              </a:rPr>
              <a:t>Betriebsformen</a:t>
            </a:r>
            <a:r>
              <a:rPr lang="en-US" sz="2200" dirty="0">
                <a:latin typeface="+mn-lt"/>
                <a:cs typeface="+mn-cs"/>
              </a:rPr>
              <a:t>. </a:t>
            </a:r>
            <a:r>
              <a:rPr lang="en-US" sz="2200" dirty="0" err="1">
                <a:latin typeface="+mn-lt"/>
                <a:cs typeface="+mn-cs"/>
              </a:rPr>
              <a:t>Kleinstbetriebe</a:t>
            </a:r>
            <a:r>
              <a:rPr lang="en-US" sz="2200" dirty="0">
                <a:latin typeface="+mn-lt"/>
                <a:cs typeface="+mn-cs"/>
              </a:rPr>
              <a:t> bis 5 Stern Hotel/ </a:t>
            </a:r>
            <a:r>
              <a:rPr lang="en-US" sz="2200" dirty="0" err="1">
                <a:latin typeface="+mn-lt"/>
                <a:cs typeface="+mn-cs"/>
              </a:rPr>
              <a:t>Küche</a:t>
            </a:r>
            <a:endParaRPr lang="en-US" sz="2200" dirty="0">
              <a:latin typeface="+mn-lt"/>
              <a:cs typeface="+mn-cs"/>
            </a:endParaRP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200" dirty="0" err="1">
                <a:latin typeface="+mn-lt"/>
                <a:cs typeface="+mn-cs"/>
              </a:rPr>
              <a:t>Einblick</a:t>
            </a:r>
            <a:r>
              <a:rPr lang="en-US" sz="2200" dirty="0">
                <a:latin typeface="+mn-lt"/>
                <a:cs typeface="+mn-cs"/>
              </a:rPr>
              <a:t> in </a:t>
            </a:r>
            <a:r>
              <a:rPr lang="en-US" sz="2200" dirty="0" err="1">
                <a:latin typeface="+mn-lt"/>
                <a:cs typeface="+mn-cs"/>
              </a:rPr>
              <a:t>eine</a:t>
            </a:r>
            <a:r>
              <a:rPr lang="en-US" sz="2200" dirty="0">
                <a:latin typeface="+mn-lt"/>
                <a:cs typeface="+mn-cs"/>
              </a:rPr>
              <a:t> </a:t>
            </a:r>
            <a:r>
              <a:rPr lang="en-US" sz="2200" dirty="0" err="1">
                <a:latin typeface="+mn-lt"/>
                <a:cs typeface="+mn-cs"/>
              </a:rPr>
              <a:t>grössere</a:t>
            </a:r>
            <a:r>
              <a:rPr lang="en-US" sz="2200" dirty="0">
                <a:latin typeface="+mn-lt"/>
                <a:cs typeface="+mn-cs"/>
              </a:rPr>
              <a:t> </a:t>
            </a:r>
            <a:r>
              <a:rPr lang="en-US" sz="2200" dirty="0" err="1">
                <a:latin typeface="+mn-lt"/>
                <a:cs typeface="+mn-cs"/>
              </a:rPr>
              <a:t>Küche</a:t>
            </a:r>
            <a:r>
              <a:rPr lang="en-US" sz="2200" dirty="0">
                <a:latin typeface="+mn-lt"/>
                <a:cs typeface="+mn-cs"/>
              </a:rPr>
              <a:t> </a:t>
            </a:r>
            <a:r>
              <a:rPr lang="en-US" sz="2200" dirty="0" err="1">
                <a:latin typeface="+mn-lt"/>
                <a:cs typeface="+mn-cs"/>
              </a:rPr>
              <a:t>erhalten</a:t>
            </a:r>
            <a:r>
              <a:rPr lang="en-US" sz="2200" dirty="0">
                <a:latin typeface="+mn-lt"/>
                <a:cs typeface="+mn-cs"/>
              </a:rPr>
              <a:t> 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200" dirty="0" err="1">
                <a:latin typeface="+mn-lt"/>
                <a:cs typeface="+mn-cs"/>
              </a:rPr>
              <a:t>Komplexe</a:t>
            </a:r>
            <a:r>
              <a:rPr lang="en-US" sz="2200" dirty="0">
                <a:latin typeface="+mn-lt"/>
                <a:cs typeface="+mn-cs"/>
              </a:rPr>
              <a:t> </a:t>
            </a:r>
            <a:r>
              <a:rPr lang="en-US" sz="2200" dirty="0" err="1">
                <a:latin typeface="+mn-lt"/>
                <a:cs typeface="+mn-cs"/>
              </a:rPr>
              <a:t>Prozesse</a:t>
            </a:r>
            <a:r>
              <a:rPr lang="en-US" sz="2200" dirty="0">
                <a:latin typeface="+mn-lt"/>
                <a:cs typeface="+mn-cs"/>
              </a:rPr>
              <a:t> </a:t>
            </a:r>
            <a:r>
              <a:rPr lang="en-US" sz="2200" dirty="0" err="1">
                <a:latin typeface="+mn-lt"/>
                <a:cs typeface="+mn-cs"/>
              </a:rPr>
              <a:t>abbilden</a:t>
            </a:r>
            <a:r>
              <a:rPr lang="en-US" sz="2200" dirty="0">
                <a:latin typeface="+mn-lt"/>
                <a:cs typeface="+mn-cs"/>
              </a:rPr>
              <a:t> -&gt; </a:t>
            </a:r>
            <a:r>
              <a:rPr lang="en-US" sz="2200" dirty="0" err="1">
                <a:latin typeface="+mn-lt"/>
                <a:cs typeface="+mn-cs"/>
              </a:rPr>
              <a:t>z.B.</a:t>
            </a:r>
            <a:r>
              <a:rPr lang="en-US" sz="2200" dirty="0">
                <a:latin typeface="+mn-lt"/>
                <a:cs typeface="+mn-cs"/>
              </a:rPr>
              <a:t> </a:t>
            </a:r>
            <a:r>
              <a:rPr lang="en-US" sz="2200" dirty="0" err="1">
                <a:latin typeface="+mn-lt"/>
                <a:cs typeface="+mn-cs"/>
              </a:rPr>
              <a:t>Warenannahme</a:t>
            </a:r>
            <a:endParaRPr lang="en-US" sz="2200" dirty="0">
              <a:latin typeface="+mn-lt"/>
              <a:cs typeface="+mn-cs"/>
            </a:endParaRP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200" dirty="0">
                <a:latin typeface="+mn-lt"/>
                <a:cs typeface="+mn-cs"/>
              </a:rPr>
              <a:t>Projekt in Zusammenarbeit ABZ, </a:t>
            </a:r>
            <a:r>
              <a:rPr lang="en-US" sz="2200" dirty="0" err="1">
                <a:latin typeface="+mn-lt"/>
                <a:cs typeface="+mn-cs"/>
              </a:rPr>
              <a:t>Parkhotel</a:t>
            </a:r>
            <a:r>
              <a:rPr lang="en-US" sz="2200" dirty="0">
                <a:latin typeface="+mn-lt"/>
                <a:cs typeface="+mn-cs"/>
              </a:rPr>
              <a:t> </a:t>
            </a:r>
            <a:r>
              <a:rPr lang="en-US" sz="2200" dirty="0" err="1">
                <a:latin typeface="+mn-lt"/>
                <a:cs typeface="+mn-cs"/>
              </a:rPr>
              <a:t>Vitznau</a:t>
            </a:r>
            <a:r>
              <a:rPr lang="en-US" sz="2200" dirty="0">
                <a:latin typeface="+mn-lt"/>
                <a:cs typeface="+mn-cs"/>
              </a:rPr>
              <a:t>, EHB, EB Zürich</a:t>
            </a:r>
          </a:p>
        </p:txBody>
      </p:sp>
      <p:pic>
        <p:nvPicPr>
          <p:cNvPr id="7" name="Grafik 6" descr="Ein Bild, das Kleidung, Wand, Person, Hut enthält.&#10;&#10;KI-generierte Inhalte können fehlerhaft sein.">
            <a:extLst>
              <a:ext uri="{FF2B5EF4-FFF2-40B4-BE49-F238E27FC236}">
                <a16:creationId xmlns:a16="http://schemas.microsoft.com/office/drawing/2014/main" id="{019F2F12-F393-93A1-4F9C-DF7C6841542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27" b="10925"/>
          <a:stretch>
            <a:fillRect/>
          </a:stretch>
        </p:blipFill>
        <p:spPr>
          <a:xfrm>
            <a:off x="7684008" y="2308860"/>
            <a:ext cx="4507992" cy="2240280"/>
          </a:xfrm>
          <a:prstGeom prst="rect">
            <a:avLst/>
          </a:prstGeom>
        </p:spPr>
      </p:pic>
      <p:pic>
        <p:nvPicPr>
          <p:cNvPr id="11" name="Grafik 10" descr="Ein Bild, das Im Haus, Waschbecken, Arbeitsfläche, Wand enthält.&#10;&#10;KI-generierte Inhalte können fehlerhaft sein.">
            <a:extLst>
              <a:ext uri="{FF2B5EF4-FFF2-40B4-BE49-F238E27FC236}">
                <a16:creationId xmlns:a16="http://schemas.microsoft.com/office/drawing/2014/main" id="{D94AFC58-2929-71E7-DD89-AB3E5104625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5610" b="10516"/>
          <a:stretch>
            <a:fillRect/>
          </a:stretch>
        </p:blipFill>
        <p:spPr>
          <a:xfrm>
            <a:off x="7684008" y="4617720"/>
            <a:ext cx="4507992" cy="224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562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A7402F-6EFD-4902-5A49-7760CEC65E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" name="Rectangle 60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C23B753-77FC-E303-F600-2DD8C6925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latin typeface="+mj-lt"/>
                <a:cs typeface="+mj-cs"/>
              </a:rPr>
              <a:t>VR im Prüfungsgespräch</a:t>
            </a:r>
          </a:p>
        </p:txBody>
      </p:sp>
      <p:sp>
        <p:nvSpPr>
          <p:cNvPr id="6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86C8631-AFB5-174B-1831-83CCF03034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0080" y="2706624"/>
            <a:ext cx="6894576" cy="3483864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200" err="1">
                <a:latin typeface="+mn-lt"/>
                <a:cs typeface="+mn-cs"/>
              </a:rPr>
              <a:t>Handlungssituationen</a:t>
            </a:r>
            <a:endParaRPr lang="en-US" sz="2200">
              <a:latin typeface="+mn-lt"/>
              <a:cs typeface="+mn-cs"/>
            </a:endParaRP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200" err="1">
                <a:latin typeface="+mn-lt"/>
                <a:cs typeface="+mn-cs"/>
              </a:rPr>
              <a:t>Kontext</a:t>
            </a:r>
            <a:r>
              <a:rPr lang="en-US" sz="2200">
                <a:latin typeface="+mn-lt"/>
                <a:cs typeface="+mn-cs"/>
              </a:rPr>
              <a:t>, </a:t>
            </a:r>
            <a:r>
              <a:rPr lang="en-US" sz="2200" err="1">
                <a:latin typeface="+mn-lt"/>
                <a:cs typeface="+mn-cs"/>
              </a:rPr>
              <a:t>wie</a:t>
            </a:r>
            <a:r>
              <a:rPr lang="en-US" sz="2200">
                <a:latin typeface="+mn-lt"/>
                <a:cs typeface="+mn-cs"/>
              </a:rPr>
              <a:t> am </a:t>
            </a:r>
            <a:r>
              <a:rPr lang="en-US" sz="2200" err="1">
                <a:latin typeface="+mn-lt"/>
                <a:cs typeface="+mn-cs"/>
              </a:rPr>
              <a:t>eigenen</a:t>
            </a:r>
            <a:r>
              <a:rPr lang="en-US" sz="2200">
                <a:latin typeface="+mn-lt"/>
                <a:cs typeface="+mn-cs"/>
              </a:rPr>
              <a:t> </a:t>
            </a:r>
            <a:r>
              <a:rPr lang="en-US" sz="2200" err="1">
                <a:latin typeface="+mn-lt"/>
                <a:cs typeface="+mn-cs"/>
              </a:rPr>
              <a:t>Arbeitsplatz</a:t>
            </a:r>
            <a:endParaRPr lang="en-US" sz="2200">
              <a:latin typeface="+mn-lt"/>
              <a:cs typeface="+mn-cs"/>
            </a:endParaRP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200">
                <a:latin typeface="+mn-lt"/>
                <a:cs typeface="+mn-cs"/>
              </a:rPr>
              <a:t>3D-Abbildung </a:t>
            </a:r>
            <a:r>
              <a:rPr lang="en-US" sz="2200" err="1">
                <a:latin typeface="+mn-lt"/>
                <a:cs typeface="+mn-cs"/>
              </a:rPr>
              <a:t>anstelle</a:t>
            </a:r>
            <a:r>
              <a:rPr lang="en-US" sz="2200">
                <a:latin typeface="+mn-lt"/>
                <a:cs typeface="+mn-cs"/>
              </a:rPr>
              <a:t> von Text und Bild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200" err="1">
                <a:latin typeface="+mn-lt"/>
                <a:cs typeface="+mn-cs"/>
              </a:rPr>
              <a:t>Erfahrungen</a:t>
            </a:r>
            <a:endParaRPr lang="en-US" sz="2200">
              <a:latin typeface="+mn-lt"/>
              <a:cs typeface="+mn-cs"/>
            </a:endParaRP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200" err="1">
                <a:latin typeface="+mn-lt"/>
                <a:cs typeface="+mn-cs"/>
              </a:rPr>
              <a:t>Limite</a:t>
            </a:r>
            <a:endParaRPr lang="en-US" sz="2200">
              <a:latin typeface="+mn-lt"/>
              <a:cs typeface="+mn-cs"/>
            </a:endParaRPr>
          </a:p>
        </p:txBody>
      </p:sp>
      <p:pic>
        <p:nvPicPr>
          <p:cNvPr id="5" name="Grafik 4" descr="Ein Bild, das Text, Im Haus, Screenshot, Fernsehen enthält.&#10;&#10;KI-generierte Inhalte können fehlerhaft sein.">
            <a:extLst>
              <a:ext uri="{FF2B5EF4-FFF2-40B4-BE49-F238E27FC236}">
                <a16:creationId xmlns:a16="http://schemas.microsoft.com/office/drawing/2014/main" id="{ADF416E5-2B1D-B2C3-6223-8F670B27599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02"/>
          <a:stretch>
            <a:fillRect/>
          </a:stretch>
        </p:blipFill>
        <p:spPr>
          <a:xfrm>
            <a:off x="8150769" y="329183"/>
            <a:ext cx="3440358" cy="3429969"/>
          </a:xfrm>
          <a:prstGeom prst="rect">
            <a:avLst/>
          </a:prstGeom>
        </p:spPr>
      </p:pic>
      <p:pic>
        <p:nvPicPr>
          <p:cNvPr id="7" name="Grafik 6" descr="Ein Bild, das Kleidung, Person, Im Haus, Wand enthält.&#10;&#10;KI-generierte Inhalte können fehlerhaft sein.">
            <a:extLst>
              <a:ext uri="{FF2B5EF4-FFF2-40B4-BE49-F238E27FC236}">
                <a16:creationId xmlns:a16="http://schemas.microsoft.com/office/drawing/2014/main" id="{E7EC4491-82B6-3465-E5FE-71D3BA284E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0769" y="3841276"/>
            <a:ext cx="3467793" cy="2687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589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D3F618-55B9-8F9E-61B5-DA2C01377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13C510CA-E7CC-27B1-2A45-28347AFDA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4EE60B30-B1A2-0EC6-8726-EDD78F030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1654" y="633619"/>
            <a:ext cx="4520912" cy="5495925"/>
          </a:xfrm>
          <a:prstGeom prst="rect">
            <a:avLst/>
          </a:prstGeom>
          <a:ln w="9525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8D01CFA-0B71-C371-D9F3-1C65288BD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6" y="978408"/>
            <a:ext cx="3842024" cy="110642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3D </a:t>
            </a:r>
            <a:r>
              <a:rPr lang="en-US" sz="240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ist</a:t>
            </a:r>
            <a:r>
              <a:rPr lang="en-US" sz="2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auf </a:t>
            </a:r>
            <a:r>
              <a:rPr lang="en-US" sz="240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Konsumergeräten</a:t>
            </a:r>
            <a:r>
              <a:rPr lang="en-US" sz="2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verfügbar</a:t>
            </a:r>
            <a:r>
              <a:rPr lang="en-US" sz="2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(300.- bis 1’000.- CHF)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562178C-3FA0-E746-48CD-B00EB0763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645" y="1181536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ectangle 46">
            <a:extLst>
              <a:ext uri="{FF2B5EF4-FFF2-40B4-BE49-F238E27FC236}">
                <a16:creationId xmlns:a16="http://schemas.microsoft.com/office/drawing/2014/main" id="{2EB36019-1B45-983C-3DF7-3B76BBDA2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3560" y="2185416"/>
            <a:ext cx="3683187" cy="9144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AC0C1CB-47D6-A2E0-BEDD-96B74E457F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3816" y="2368296"/>
            <a:ext cx="3721608" cy="3502152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1800">
                <a:effectLst/>
                <a:latin typeface="+mn-lt"/>
                <a:cs typeface="+mn-cs"/>
              </a:rPr>
              <a:t>3D-Objekte in Office-</a:t>
            </a:r>
            <a:r>
              <a:rPr lang="en-US" sz="1800" err="1">
                <a:effectLst/>
                <a:latin typeface="+mn-lt"/>
                <a:cs typeface="+mn-cs"/>
              </a:rPr>
              <a:t>Dokumenten</a:t>
            </a:r>
            <a:endParaRPr lang="en-US" sz="1800">
              <a:effectLst/>
              <a:latin typeface="+mn-lt"/>
              <a:cs typeface="+mn-cs"/>
            </a:endParaRP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1800">
                <a:latin typeface="+mn-lt"/>
              </a:rPr>
              <a:t>3D-Objekte </a:t>
            </a:r>
            <a:r>
              <a:rPr lang="en-US" sz="1800" err="1">
                <a:latin typeface="+mn-lt"/>
              </a:rPr>
              <a:t>im</a:t>
            </a:r>
            <a:r>
              <a:rPr lang="en-US" sz="1800">
                <a:latin typeface="+mn-lt"/>
              </a:rPr>
              <a:t> </a:t>
            </a:r>
            <a:r>
              <a:rPr lang="en-US" sz="1800">
                <a:latin typeface="+mn-lt"/>
                <a:cs typeface="+mn-cs"/>
              </a:rPr>
              <a:t>Web-</a:t>
            </a:r>
            <a:r>
              <a:rPr lang="en-US" sz="1800">
                <a:effectLst/>
                <a:latin typeface="+mn-lt"/>
                <a:cs typeface="+mn-cs"/>
              </a:rPr>
              <a:t>Browser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1800">
                <a:latin typeface="+mn-lt"/>
                <a:cs typeface="+mn-cs"/>
              </a:rPr>
              <a:t>YouTube360°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1800">
                <a:latin typeface="+mn-lt"/>
                <a:cs typeface="+mn-cs"/>
              </a:rPr>
              <a:t>Smartphone </a:t>
            </a:r>
            <a:r>
              <a:rPr lang="en-US" sz="1800" err="1">
                <a:latin typeface="+mn-lt"/>
                <a:cs typeface="+mn-cs"/>
              </a:rPr>
              <a:t>mit</a:t>
            </a:r>
            <a:r>
              <a:rPr lang="en-US" sz="1800">
                <a:latin typeface="+mn-lt"/>
                <a:cs typeface="+mn-cs"/>
              </a:rPr>
              <a:t> LIDAR-Technologie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1800">
                <a:latin typeface="+mn-lt"/>
                <a:cs typeface="+mn-cs"/>
              </a:rPr>
              <a:t>360°-</a:t>
            </a:r>
            <a:r>
              <a:rPr lang="en-US" sz="1800" err="1">
                <a:latin typeface="+mn-lt"/>
                <a:cs typeface="+mn-cs"/>
              </a:rPr>
              <a:t>Kameras</a:t>
            </a:r>
            <a:endParaRPr lang="en-US" sz="1800">
              <a:latin typeface="+mn-lt"/>
              <a:cs typeface="+mn-cs"/>
            </a:endParaRP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1800">
                <a:latin typeface="+mn-lt"/>
                <a:cs typeface="+mn-cs"/>
              </a:rPr>
              <a:t>3D-Apps </a:t>
            </a:r>
            <a:r>
              <a:rPr lang="en-US" sz="1800" err="1">
                <a:latin typeface="+mn-lt"/>
                <a:cs typeface="+mn-cs"/>
              </a:rPr>
              <a:t>für`s</a:t>
            </a:r>
            <a:r>
              <a:rPr lang="en-US" sz="1800">
                <a:latin typeface="+mn-lt"/>
                <a:cs typeface="+mn-cs"/>
              </a:rPr>
              <a:t> Smartphone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1800">
                <a:latin typeface="+mn-lt"/>
                <a:cs typeface="+mn-cs"/>
              </a:rPr>
              <a:t>VR-</a:t>
            </a:r>
            <a:r>
              <a:rPr lang="en-US" sz="1800" err="1">
                <a:latin typeface="+mn-lt"/>
                <a:cs typeface="+mn-cs"/>
              </a:rPr>
              <a:t>Brillen</a:t>
            </a:r>
            <a:r>
              <a:rPr lang="en-US" sz="1800">
                <a:latin typeface="+mn-lt"/>
                <a:cs typeface="+mn-cs"/>
              </a:rPr>
              <a:t> (Oculus Quest3)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1800">
                <a:latin typeface="+mn-lt"/>
                <a:cs typeface="+mn-cs"/>
              </a:rPr>
              <a:t>FPV (First Person View) </a:t>
            </a:r>
            <a:r>
              <a:rPr lang="en-US" sz="1800" err="1">
                <a:latin typeface="+mn-lt"/>
                <a:cs typeface="+mn-cs"/>
              </a:rPr>
              <a:t>Drohnen</a:t>
            </a:r>
            <a:r>
              <a:rPr lang="en-US" sz="1800">
                <a:latin typeface="+mn-lt"/>
                <a:cs typeface="+mn-cs"/>
              </a:rPr>
              <a:t> DJI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1800">
                <a:latin typeface="+mn-lt"/>
                <a:cs typeface="+mn-cs"/>
              </a:rPr>
              <a:t>KI-</a:t>
            </a:r>
            <a:r>
              <a:rPr lang="en-US" sz="1800" err="1">
                <a:latin typeface="+mn-lt"/>
                <a:cs typeface="+mn-cs"/>
              </a:rPr>
              <a:t>Brillen</a:t>
            </a:r>
            <a:r>
              <a:rPr lang="en-US" sz="1800">
                <a:latin typeface="+mn-lt"/>
                <a:cs typeface="+mn-cs"/>
              </a:rPr>
              <a:t> (Meta, etc.)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endParaRPr lang="en-US" sz="1800">
              <a:latin typeface="+mn-lt"/>
              <a:cs typeface="+mn-cs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4C240F2-A4E5-3598-C578-BB6A5CF024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022" b="2"/>
          <a:stretch>
            <a:fillRect/>
          </a:stretch>
        </p:blipFill>
        <p:spPr>
          <a:xfrm>
            <a:off x="5171030" y="280857"/>
            <a:ext cx="2968092" cy="3029271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2711E795-4711-AF62-D2D0-A6C8D19D1E7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363" r="4" b="4"/>
          <a:stretch>
            <a:fillRect/>
          </a:stretch>
        </p:blipFill>
        <p:spPr>
          <a:xfrm rot="5400000">
            <a:off x="8285692" y="3164757"/>
            <a:ext cx="3829525" cy="432048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333F6DC2-E3F4-55F9-9BB6-A3F9BE02837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966" r="1" b="1"/>
          <a:stretch>
            <a:fillRect/>
          </a:stretch>
        </p:blipFill>
        <p:spPr>
          <a:xfrm rot="19629294">
            <a:off x="9154589" y="1245768"/>
            <a:ext cx="2757769" cy="1916832"/>
          </a:xfrm>
          <a:prstGeom prst="rect">
            <a:avLst/>
          </a:prstGeom>
        </p:spPr>
      </p:pic>
      <p:pic>
        <p:nvPicPr>
          <p:cNvPr id="14" name="Grafik 13" descr="Ein Bild, das Elektronik, Gerät, Elektronisches Gerät, Handy enthält.&#10;&#10;KI-generierte Inhalte können fehlerhaft sein.">
            <a:extLst>
              <a:ext uri="{FF2B5EF4-FFF2-40B4-BE49-F238E27FC236}">
                <a16:creationId xmlns:a16="http://schemas.microsoft.com/office/drawing/2014/main" id="{8A1B502D-6958-E902-D3AF-122D7DAAE8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706274">
            <a:off x="8482485" y="352444"/>
            <a:ext cx="948798" cy="2530128"/>
          </a:xfrm>
          <a:prstGeom prst="rect">
            <a:avLst/>
          </a:prstGeom>
        </p:spPr>
      </p:pic>
      <p:pic>
        <p:nvPicPr>
          <p:cNvPr id="5" name="Grafik 4" descr="Ein Bild, das Person, Himmel, draußen, Kleidung enthält.&#10;&#10;KI-generierte Inhalte können fehlerhaft sein.">
            <a:extLst>
              <a:ext uri="{FF2B5EF4-FFF2-40B4-BE49-F238E27FC236}">
                <a16:creationId xmlns:a16="http://schemas.microsoft.com/office/drawing/2014/main" id="{1CB459E2-05F1-E16E-F686-4FE57CD0E0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5753" y="4005233"/>
            <a:ext cx="2835454" cy="2124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12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E7B465-D94D-6C0F-6352-7105B4C7A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8AF5748-FED8-45BA-8631-26D1D10F3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EB61DCF-2438-9DC7-CDAB-1CDD47BC7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Was </a:t>
            </a:r>
            <a:r>
              <a:rPr lang="en-US" sz="480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zeichnet</a:t>
            </a:r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immersives</a:t>
            </a:r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Lernen</a:t>
            </a:r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aus</a:t>
            </a:r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" name="Picture 6" descr="VR-Headset Meta Quest 3 512 GB-image">
            <a:extLst>
              <a:ext uri="{FF2B5EF4-FFF2-40B4-BE49-F238E27FC236}">
                <a16:creationId xmlns:a16="http://schemas.microsoft.com/office/drawing/2014/main" id="{E129E74E-038C-9B90-3CE8-F2036C86D9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981" y="4689015"/>
            <a:ext cx="2481109" cy="1860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BA0949C5-7FD2-DE04-9787-035724F60671}"/>
              </a:ext>
            </a:extLst>
          </p:cNvPr>
          <p:cNvSpPr txBox="1"/>
          <p:nvPr/>
        </p:nvSpPr>
        <p:spPr>
          <a:xfrm>
            <a:off x="5186167" y="694209"/>
            <a:ext cx="6552728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/>
              <a:t>Konstruktivismus:</a:t>
            </a:r>
          </a:p>
          <a:p>
            <a:r>
              <a:rPr lang="de-CH" sz="2000"/>
              <a:t>Immersive Learning folgt primär konstruktivistischen Annahmen, wonach Lernende Wissen aktiv konstruieren, statt es passiv aufzunehmen.</a:t>
            </a:r>
          </a:p>
          <a:p>
            <a:endParaRPr lang="de-CH" sz="2000"/>
          </a:p>
          <a:p>
            <a:r>
              <a:rPr lang="de-CH" sz="2000" b="1" err="1"/>
              <a:t>Situated</a:t>
            </a:r>
            <a:r>
              <a:rPr lang="de-CH" sz="2000" b="1"/>
              <a:t> Learning (situiertes Lernen):</a:t>
            </a:r>
          </a:p>
          <a:p>
            <a:r>
              <a:rPr lang="de-CH" sz="2000"/>
              <a:t>Dieses Konzept geht davon aus, dass Lernen effektiver ist, wenn es im Kontext realitätsnaher Situationen stattfindet.</a:t>
            </a:r>
          </a:p>
          <a:p>
            <a:endParaRPr lang="de-CH" sz="2000"/>
          </a:p>
          <a:p>
            <a:r>
              <a:rPr lang="de-CH" sz="2000" b="1"/>
              <a:t>Erfahrungsbasiertes Lernen (Experimental Learning nach Kolb):</a:t>
            </a:r>
          </a:p>
          <a:p>
            <a:r>
              <a:rPr lang="de-CH" sz="2000"/>
              <a:t>Nach Kolb erfolgt Lernen in einem zyklischen Prozess aus konkreten Erfahrungen, reflexiver Beobachtung, abstrakter Konzeptualisierung und aktivem Experimentieren. </a:t>
            </a:r>
          </a:p>
          <a:p>
            <a:endParaRPr lang="de-CH" sz="2000"/>
          </a:p>
          <a:p>
            <a:r>
              <a:rPr lang="de-CH" sz="2000" b="1"/>
              <a:t>Embodiment-Theorie (verkörpertes Lernen):</a:t>
            </a:r>
          </a:p>
          <a:p>
            <a:r>
              <a:rPr lang="de-CH" sz="2000"/>
              <a:t>Diese Theorie betont, dass Lernen stärker und nachhaltiger ist, wenn Inhalte körperlich erfahrbar sind.</a:t>
            </a:r>
          </a:p>
          <a:p>
            <a:endParaRPr lang="de-CH" sz="2000"/>
          </a:p>
        </p:txBody>
      </p:sp>
    </p:spTree>
    <p:extLst>
      <p:ext uri="{BB962C8B-B14F-4D97-AF65-F5344CB8AC3E}">
        <p14:creationId xmlns:p14="http://schemas.microsoft.com/office/powerpoint/2010/main" val="234491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CF006-0193-0E16-8BF2-42D7AEE9C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DC3E448-84E9-4448-5B29-45933FB512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3293" y="2216038"/>
            <a:ext cx="4191025" cy="392668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de-CH" sz="2000"/>
              <a:t>Immersive Learning Apps</a:t>
            </a:r>
          </a:p>
          <a:p>
            <a:pPr marL="457200" indent="-457200">
              <a:buFont typeface="+mj-lt"/>
              <a:buAutoNum type="arabicPeriod"/>
            </a:pPr>
            <a:r>
              <a:rPr lang="de-CH" sz="2000"/>
              <a:t>Softskills</a:t>
            </a:r>
          </a:p>
          <a:p>
            <a:pPr marL="457200" indent="-457200">
              <a:buFont typeface="+mj-lt"/>
              <a:buAutoNum type="arabicPeriod"/>
            </a:pPr>
            <a:r>
              <a:rPr lang="de-CH" sz="2000" err="1"/>
              <a:t>Spatial</a:t>
            </a:r>
            <a:r>
              <a:rPr lang="de-CH" sz="2000"/>
              <a:t> Computing BIM</a:t>
            </a:r>
          </a:p>
          <a:p>
            <a:pPr marL="457200" indent="-457200">
              <a:buFont typeface="+mj-lt"/>
              <a:buAutoNum type="arabicPeriod"/>
            </a:pPr>
            <a:r>
              <a:rPr lang="de-CH" sz="2000"/>
              <a:t>3D Konstruktion</a:t>
            </a:r>
          </a:p>
          <a:p>
            <a:pPr marL="457200" indent="-457200">
              <a:buFont typeface="+mj-lt"/>
              <a:buAutoNum type="arabicPeriod"/>
            </a:pPr>
            <a:r>
              <a:rPr lang="de-CH" sz="2000">
                <a:latin typeface="Arial"/>
                <a:cs typeface="Arial"/>
              </a:rPr>
              <a:t>3D </a:t>
            </a:r>
            <a:r>
              <a:rPr lang="de-CH" sz="2000" err="1">
                <a:latin typeface="Arial"/>
                <a:cs typeface="Arial"/>
              </a:rPr>
              <a:t>ePortfolio</a:t>
            </a:r>
            <a:endParaRPr lang="de-CH" sz="2000">
              <a:latin typeface="Arial"/>
              <a:cs typeface="Arial"/>
            </a:endParaRPr>
          </a:p>
          <a:p>
            <a:pPr marL="457200" indent="-457200">
              <a:buFont typeface="+mj-lt"/>
              <a:buAutoNum type="arabicPeriod"/>
            </a:pPr>
            <a:r>
              <a:rPr lang="de-CH" sz="2000"/>
              <a:t>Lernszenarien Fachunterricht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FA46583-8A54-6AE8-4F4C-1E10295B6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VR in der </a:t>
            </a:r>
            <a:r>
              <a:rPr lang="en-GB" err="1"/>
              <a:t>Berufsbildung</a:t>
            </a:r>
            <a:r>
              <a:rPr lang="en-GB"/>
              <a:t> / </a:t>
            </a:r>
            <a:r>
              <a:rPr lang="en-GB" err="1"/>
              <a:t>Übersicht</a:t>
            </a:r>
            <a:r>
              <a:rPr lang="en-GB"/>
              <a:t> </a:t>
            </a:r>
            <a:r>
              <a:rPr lang="en-GB" err="1"/>
              <a:t>Lernszenarien</a:t>
            </a:r>
            <a:endParaRPr lang="en-CH"/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695D51B2-AD3C-EE86-A861-E0627C89F037}"/>
              </a:ext>
            </a:extLst>
          </p:cNvPr>
          <p:cNvSpPr txBox="1">
            <a:spLocks/>
          </p:cNvSpPr>
          <p:nvPr/>
        </p:nvSpPr>
        <p:spPr>
          <a:xfrm>
            <a:off x="6248801" y="2224276"/>
            <a:ext cx="4191025" cy="39266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stemschrift Normal"/>
              <a:buNone/>
              <a:tabLst/>
              <a:defRPr sz="3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schrift Normal"/>
              <a:buChar char="–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000">
                <a:latin typeface="Arial"/>
                <a:cs typeface="Arial"/>
              </a:rPr>
              <a:t>7. KI Avatare</a:t>
            </a:r>
            <a:endParaRPr lang="de-CH" sz="2000"/>
          </a:p>
          <a:p>
            <a:r>
              <a:rPr lang="de-CH" sz="2000">
                <a:latin typeface="Arial"/>
                <a:cs typeface="Arial"/>
              </a:rPr>
              <a:t>8. Scannen mit dem Smartphone</a:t>
            </a:r>
            <a:endParaRPr lang="de-DE">
              <a:latin typeface="Arial"/>
              <a:cs typeface="Arial"/>
            </a:endParaRPr>
          </a:p>
          <a:p>
            <a:r>
              <a:rPr lang="de-CH" sz="2000">
                <a:latin typeface="Arial"/>
                <a:cs typeface="Arial"/>
              </a:rPr>
              <a:t>9. Sprachenlernen</a:t>
            </a:r>
            <a:endParaRPr lang="de-DE">
              <a:latin typeface="Arial"/>
              <a:cs typeface="Arial"/>
            </a:endParaRPr>
          </a:p>
          <a:p>
            <a:r>
              <a:rPr lang="de-CH" sz="2000">
                <a:latin typeface="Arial"/>
                <a:cs typeface="Arial"/>
              </a:rPr>
              <a:t>10.  Sport, Fitness, Tanz</a:t>
            </a:r>
            <a:endParaRPr lang="de-CH" sz="2000"/>
          </a:p>
          <a:p>
            <a:r>
              <a:rPr lang="de-CH" sz="2000">
                <a:latin typeface="Arial"/>
                <a:cs typeface="Arial"/>
              </a:rPr>
              <a:t>11.  Maschinenbau</a:t>
            </a:r>
            <a:endParaRPr lang="de-CH" sz="2000"/>
          </a:p>
          <a:p>
            <a:r>
              <a:rPr lang="de-CH" sz="2000">
                <a:latin typeface="Arial"/>
                <a:cs typeface="Arial"/>
              </a:rPr>
              <a:t>12.  Reisen </a:t>
            </a:r>
            <a:endParaRPr lang="de-CH" sz="2000"/>
          </a:p>
        </p:txBody>
      </p:sp>
    </p:spTree>
    <p:extLst>
      <p:ext uri="{BB962C8B-B14F-4D97-AF65-F5344CB8AC3E}">
        <p14:creationId xmlns:p14="http://schemas.microsoft.com/office/powerpoint/2010/main" val="37865966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EB Farben">
      <a:dk1>
        <a:srgbClr val="0E1D41"/>
      </a:dk1>
      <a:lt1>
        <a:srgbClr val="FFFFFF"/>
      </a:lt1>
      <a:dk2>
        <a:srgbClr val="44546A"/>
      </a:dk2>
      <a:lt2>
        <a:srgbClr val="E7E6E6"/>
      </a:lt2>
      <a:accent1>
        <a:srgbClr val="116AFF"/>
      </a:accent1>
      <a:accent2>
        <a:srgbClr val="6DCFF7"/>
      </a:accent2>
      <a:accent3>
        <a:srgbClr val="FF5A57"/>
      </a:accent3>
      <a:accent4>
        <a:srgbClr val="FBDB00"/>
      </a:accent4>
      <a:accent5>
        <a:srgbClr val="36E4C7"/>
      </a:accent5>
      <a:accent6>
        <a:srgbClr val="D87CFE"/>
      </a:accent6>
      <a:hlink>
        <a:srgbClr val="126BFF"/>
      </a:hlink>
      <a:folHlink>
        <a:srgbClr val="FF595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39965EC6-9A30-D447-931E-0EDF8C792555}" vid="{EAEE4F9C-AB27-A140-BE64-09338D0A7906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a5ebcbe-d9f4-4e59-b769-9fafcd676dcf" xsi:nil="true"/>
    <lcf76f155ced4ddcb4097134ff3c332f xmlns="b62c8154-99c4-43c1-98ea-41948e8ce410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AB71D9EC7B96F4993AAE3DB522D9785" ma:contentTypeVersion="15" ma:contentTypeDescription="Ein neues Dokument erstellen." ma:contentTypeScope="" ma:versionID="497787063fb0666238442c2f6fa827a8">
  <xsd:schema xmlns:xsd="http://www.w3.org/2001/XMLSchema" xmlns:xs="http://www.w3.org/2001/XMLSchema" xmlns:p="http://schemas.microsoft.com/office/2006/metadata/properties" xmlns:ns2="b62c8154-99c4-43c1-98ea-41948e8ce410" xmlns:ns3="ea5ebcbe-d9f4-4e59-b769-9fafcd676dcf" targetNamespace="http://schemas.microsoft.com/office/2006/metadata/properties" ma:root="true" ma:fieldsID="f2c747d7b36f85a284c1543a71821f0c" ns2:_="" ns3:_="">
    <xsd:import namespace="b62c8154-99c4-43c1-98ea-41948e8ce410"/>
    <xsd:import namespace="ea5ebcbe-d9f4-4e59-b769-9fafcd676dc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2c8154-99c4-43c1-98ea-41948e8ce4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ildmarkierungen" ma:readOnly="false" ma:fieldId="{5cf76f15-5ced-4ddc-b409-7134ff3c332f}" ma:taxonomyMulti="true" ma:sspId="5be50911-cf5f-4bf3-9307-b8767a5aeb4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5ebcbe-d9f4-4e59-b769-9fafcd676dcf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bdad35fe-41a0-4e4f-8344-029b506f9def}" ma:internalName="TaxCatchAll" ma:showField="CatchAllData" ma:web="ea5ebcbe-d9f4-4e59-b769-9fafcd676d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7DAD2D6-1758-4A62-BAB8-2C29C7C4FB18}">
  <ds:schemaRefs>
    <ds:schemaRef ds:uri="b62c8154-99c4-43c1-98ea-41948e8ce410"/>
    <ds:schemaRef ds:uri="ea5ebcbe-d9f4-4e59-b769-9fafcd676dc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2928523-90D4-44CC-9513-5BAB3A2D3668}">
  <ds:schemaRefs>
    <ds:schemaRef ds:uri="b62c8154-99c4-43c1-98ea-41948e8ce410"/>
    <ds:schemaRef ds:uri="ea5ebcbe-d9f4-4e59-b769-9fafcd676dc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0190FFC-F9B5-4B09-82E5-5F143E444F4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Vorlage_PowerPoint</Template>
  <TotalTime>0</TotalTime>
  <Words>1765</Words>
  <Application>Microsoft Macintosh PowerPoint</Application>
  <PresentationFormat>Breitbild</PresentationFormat>
  <Paragraphs>247</Paragraphs>
  <Slides>31</Slides>
  <Notes>30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31</vt:i4>
      </vt:variant>
    </vt:vector>
  </HeadingPairs>
  <TitlesOfParts>
    <vt:vector size="38" baseType="lpstr">
      <vt:lpstr>Arial</vt:lpstr>
      <vt:lpstr>Arial,Sans-Serif</vt:lpstr>
      <vt:lpstr>Calibri</vt:lpstr>
      <vt:lpstr>Helvetica</vt:lpstr>
      <vt:lpstr>Symbol</vt:lpstr>
      <vt:lpstr>Systemschrift Normal</vt:lpstr>
      <vt:lpstr>Office</vt:lpstr>
      <vt:lpstr>Grenzenlos lernen Virtual Reality im Unterricht</vt:lpstr>
      <vt:lpstr>Wer wir sind</vt:lpstr>
      <vt:lpstr>Makerspace Spatial Computing VR AR XR</vt:lpstr>
      <vt:lpstr>Ablauf</vt:lpstr>
      <vt:lpstr>VR in den Gastroberufen</vt:lpstr>
      <vt:lpstr>VR im Prüfungsgespräch</vt:lpstr>
      <vt:lpstr>3D ist auf Konsumergeräten verfügbar (300.- bis 1’000.- CHF)</vt:lpstr>
      <vt:lpstr>Was zeichnet immersives Lernen aus?</vt:lpstr>
      <vt:lpstr>VR in der Berufsbildung / Übersicht Lernszenarien</vt:lpstr>
      <vt:lpstr>Lernszenario: Immersive Learning Apps</vt:lpstr>
      <vt:lpstr>Lernszenario: Softskills</vt:lpstr>
      <vt:lpstr>Lernszenario: Softskills</vt:lpstr>
      <vt:lpstr>Lernszenario: Spatial Computing BIM</vt:lpstr>
      <vt:lpstr>Lernszenario: 3D Konstruktion</vt:lpstr>
      <vt:lpstr>Lernszenario: 3D ePortfolio</vt:lpstr>
      <vt:lpstr>Lernszenario: Einsatz im Unterricht</vt:lpstr>
      <vt:lpstr>Lernszenario: KI-Avatare</vt:lpstr>
      <vt:lpstr>Lernszenario: Scannen mit dem Smartphone</vt:lpstr>
      <vt:lpstr>Lernszenario: Sprachenlernen</vt:lpstr>
      <vt:lpstr>Lernszenario:  Sport, Fitness, Tanz</vt:lpstr>
      <vt:lpstr>Lernszenario: Polymechanik</vt:lpstr>
      <vt:lpstr>Weitere Ideen: Reisen, Freizeit</vt:lpstr>
      <vt:lpstr>So funktionieren die Lernszenarien</vt:lpstr>
      <vt:lpstr>Didaktisches Setting Lernszenarien / Lerntandem</vt:lpstr>
      <vt:lpstr>Kurze Erklärung der Brille Quest 3</vt:lpstr>
      <vt:lpstr>Kurze Erklärung Controller Quest 3</vt:lpstr>
      <vt:lpstr>Home Quest 3</vt:lpstr>
      <vt:lpstr>ICT-Kompetenzen Spatial Computing</vt:lpstr>
      <vt:lpstr>Forschung / Verbreitung von AR/VR/XR</vt:lpstr>
      <vt:lpstr>Reflexionen / Brakes</vt:lpstr>
      <vt:lpstr>Vielen Dank</vt:lpstr>
    </vt:vector>
  </TitlesOfParts>
  <Company>EB Zuerich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Strategie Review</dc:title>
  <dc:creator>Kohler Sven</dc:creator>
  <cp:lastModifiedBy>Christian Hirt</cp:lastModifiedBy>
  <cp:revision>5</cp:revision>
  <dcterms:created xsi:type="dcterms:W3CDTF">2022-08-15T08:42:59Z</dcterms:created>
  <dcterms:modified xsi:type="dcterms:W3CDTF">2025-10-28T08:08:33Z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0x010100CAB71D9EC7B96F4993AAE3DB522D9785</vt:lpwstr>
  </property>
  <property fmtid="{D5CDD505-2E9C-101B-9397-08002B2CF9AE}" pid="3" name="MediaServiceImageTags">
    <vt:lpwstr/>
  </property>
</Properties>
</file>